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04" r:id="rId1"/>
  </p:sldMasterIdLst>
  <p:notesMasterIdLst>
    <p:notesMasterId r:id="rId89"/>
  </p:notesMasterIdLst>
  <p:sldIdLst>
    <p:sldId id="261" r:id="rId2"/>
    <p:sldId id="383" r:id="rId3"/>
    <p:sldId id="424" r:id="rId4"/>
    <p:sldId id="260" r:id="rId5"/>
    <p:sldId id="269" r:id="rId6"/>
    <p:sldId id="270" r:id="rId7"/>
    <p:sldId id="271" r:id="rId8"/>
    <p:sldId id="272" r:id="rId9"/>
    <p:sldId id="277" r:id="rId10"/>
    <p:sldId id="262" r:id="rId11"/>
    <p:sldId id="263" r:id="rId12"/>
    <p:sldId id="280" r:id="rId13"/>
    <p:sldId id="386" r:id="rId14"/>
    <p:sldId id="387" r:id="rId15"/>
    <p:sldId id="282" r:id="rId16"/>
    <p:sldId id="390" r:id="rId17"/>
    <p:sldId id="425" r:id="rId18"/>
    <p:sldId id="434" r:id="rId19"/>
    <p:sldId id="435" r:id="rId20"/>
    <p:sldId id="285" r:id="rId21"/>
    <p:sldId id="436" r:id="rId22"/>
    <p:sldId id="437" r:id="rId23"/>
    <p:sldId id="287" r:id="rId24"/>
    <p:sldId id="288" r:id="rId25"/>
    <p:sldId id="290" r:id="rId26"/>
    <p:sldId id="291" r:id="rId27"/>
    <p:sldId id="427" r:id="rId28"/>
    <p:sldId id="338" r:id="rId29"/>
    <p:sldId id="428" r:id="rId30"/>
    <p:sldId id="264" r:id="rId31"/>
    <p:sldId id="392" r:id="rId32"/>
    <p:sldId id="292" r:id="rId33"/>
    <p:sldId id="340" r:id="rId34"/>
    <p:sldId id="438" r:id="rId35"/>
    <p:sldId id="294" r:id="rId36"/>
    <p:sldId id="395" r:id="rId37"/>
    <p:sldId id="423" r:id="rId38"/>
    <p:sldId id="298" r:id="rId39"/>
    <p:sldId id="347" r:id="rId40"/>
    <p:sldId id="348" r:id="rId41"/>
    <p:sldId id="397" r:id="rId42"/>
    <p:sldId id="354" r:id="rId43"/>
    <p:sldId id="352" r:id="rId44"/>
    <p:sldId id="353" r:id="rId45"/>
    <p:sldId id="398" r:id="rId46"/>
    <p:sldId id="355" r:id="rId47"/>
    <p:sldId id="356" r:id="rId48"/>
    <p:sldId id="357" r:id="rId49"/>
    <p:sldId id="358" r:id="rId50"/>
    <p:sldId id="265" r:id="rId51"/>
    <p:sldId id="299" r:id="rId52"/>
    <p:sldId id="341" r:id="rId53"/>
    <p:sldId id="360" r:id="rId54"/>
    <p:sldId id="300" r:id="rId55"/>
    <p:sldId id="363" r:id="rId56"/>
    <p:sldId id="429" r:id="rId57"/>
    <p:sldId id="301" r:id="rId58"/>
    <p:sldId id="430" r:id="rId59"/>
    <p:sldId id="364" r:id="rId60"/>
    <p:sldId id="366" r:id="rId61"/>
    <p:sldId id="367" r:id="rId62"/>
    <p:sldId id="374" r:id="rId63"/>
    <p:sldId id="303" r:id="rId64"/>
    <p:sldId id="368" r:id="rId65"/>
    <p:sldId id="266" r:id="rId66"/>
    <p:sldId id="342" r:id="rId67"/>
    <p:sldId id="369" r:id="rId68"/>
    <p:sldId id="431" r:id="rId69"/>
    <p:sldId id="432" r:id="rId70"/>
    <p:sldId id="305" r:id="rId71"/>
    <p:sldId id="306" r:id="rId72"/>
    <p:sldId id="402" r:id="rId73"/>
    <p:sldId id="312" r:id="rId74"/>
    <p:sldId id="313" r:id="rId75"/>
    <p:sldId id="314" r:id="rId76"/>
    <p:sldId id="315" r:id="rId77"/>
    <p:sldId id="316" r:id="rId78"/>
    <p:sldId id="317" r:id="rId79"/>
    <p:sldId id="318" r:id="rId80"/>
    <p:sldId id="371" r:id="rId81"/>
    <p:sldId id="372" r:id="rId82"/>
    <p:sldId id="319" r:id="rId83"/>
    <p:sldId id="320" r:id="rId84"/>
    <p:sldId id="324" r:id="rId85"/>
    <p:sldId id="379" r:id="rId86"/>
    <p:sldId id="380" r:id="rId87"/>
    <p:sldId id="433" r:id="rId88"/>
  </p:sldIdLst>
  <p:sldSz cx="9144000" cy="6858000" type="screen4x3"/>
  <p:notesSz cx="6858000" cy="9144000"/>
  <p:custDataLst>
    <p:tags r:id="rId90"/>
  </p:custDataLst>
  <p:defaultTextStyle>
    <a:defPPr>
      <a:defRPr lang="en-US"/>
    </a:defPPr>
    <a:lvl1pPr algn="l" rtl="0" eaLnBrk="0" fontAlgn="base" hangingPunct="0">
      <a:spcBef>
        <a:spcPct val="0"/>
      </a:spcBef>
      <a:spcAft>
        <a:spcPct val="0"/>
      </a:spcAft>
      <a:defRPr sz="2400" kern="1200">
        <a:solidFill>
          <a:schemeClr val="tx1"/>
        </a:solidFill>
        <a:latin typeface="Calibri"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Calibri"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Calibri"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Calibri"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Calibri"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Calibri"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Calibri"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Calibri"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Calibri"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9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7016"/>
    <a:srgbClr val="F9F9F9"/>
    <a:srgbClr val="4560B7"/>
    <a:srgbClr val="2244C8"/>
    <a:srgbClr val="4E6CC8"/>
    <a:srgbClr val="1F881A"/>
    <a:srgbClr val="00CC66"/>
    <a:srgbClr val="183D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autoAdjust="0"/>
    <p:restoredTop sz="91429" autoAdjust="0"/>
  </p:normalViewPr>
  <p:slideViewPr>
    <p:cSldViewPr>
      <p:cViewPr varScale="1">
        <p:scale>
          <a:sx n="87" d="100"/>
          <a:sy n="87" d="100"/>
        </p:scale>
        <p:origin x="544" y="192"/>
      </p:cViewPr>
      <p:guideLst>
        <p:guide orient="horz" pos="9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238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gs" Target="tags/tag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1116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F6FBBC56-FA7A-5B46-97B7-B39F19BA4ECA}" type="slidenum">
              <a:rPr lang="en-US"/>
              <a:pPr/>
              <a:t>‹#›</a:t>
            </a:fld>
            <a:endParaRPr lang="en-US" dirty="0"/>
          </a:p>
        </p:txBody>
      </p:sp>
    </p:spTree>
    <p:extLst>
      <p:ext uri="{BB962C8B-B14F-4D97-AF65-F5344CB8AC3E}">
        <p14:creationId xmlns:p14="http://schemas.microsoft.com/office/powerpoint/2010/main" val="10773515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charset="0"/>
        <a:ea typeface="ＭＳ Ｐゴシック" pitchFamily="1"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Calibri"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Calibri"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Calibri"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Calibri"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12644" name="Slide Number Placeholder 3"/>
          <p:cNvSpPr>
            <a:spLocks noGrp="1"/>
          </p:cNvSpPr>
          <p:nvPr>
            <p:ph type="sldNum" sz="quarter" idx="5"/>
          </p:nvPr>
        </p:nvSpPr>
        <p:spPr>
          <a:noFill/>
        </p:spPr>
        <p:txBody>
          <a:bodyPr/>
          <a:lstStyle/>
          <a:p>
            <a:fld id="{43A02A05-1988-9B42-BBE3-F50C5975AF99}" type="slidenum">
              <a:rPr lang="en-US"/>
              <a:pPr/>
              <a:t>1</a:t>
            </a:fld>
            <a:endParaRPr lang="en-US" dirty="0"/>
          </a:p>
        </p:txBody>
      </p:sp>
    </p:spTree>
    <p:extLst>
      <p:ext uri="{BB962C8B-B14F-4D97-AF65-F5344CB8AC3E}">
        <p14:creationId xmlns:p14="http://schemas.microsoft.com/office/powerpoint/2010/main" val="3222187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25956" name="Slide Number Placeholder 3"/>
          <p:cNvSpPr>
            <a:spLocks noGrp="1"/>
          </p:cNvSpPr>
          <p:nvPr>
            <p:ph type="sldNum" sz="quarter" idx="5"/>
          </p:nvPr>
        </p:nvSpPr>
        <p:spPr>
          <a:noFill/>
        </p:spPr>
        <p:txBody>
          <a:bodyPr/>
          <a:lstStyle/>
          <a:p>
            <a:fld id="{AC5C62AE-42E5-F449-BEAA-B8AFF08EDC05}" type="slidenum">
              <a:rPr lang="en-US"/>
              <a:pPr/>
              <a:t>11</a:t>
            </a:fld>
            <a:endParaRPr lang="en-US" dirty="0"/>
          </a:p>
        </p:txBody>
      </p:sp>
    </p:spTree>
    <p:extLst>
      <p:ext uri="{BB962C8B-B14F-4D97-AF65-F5344CB8AC3E}">
        <p14:creationId xmlns:p14="http://schemas.microsoft.com/office/powerpoint/2010/main" val="2312088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26980" name="Slide Number Placeholder 3"/>
          <p:cNvSpPr>
            <a:spLocks noGrp="1"/>
          </p:cNvSpPr>
          <p:nvPr>
            <p:ph type="sldNum" sz="quarter" idx="5"/>
          </p:nvPr>
        </p:nvSpPr>
        <p:spPr>
          <a:noFill/>
        </p:spPr>
        <p:txBody>
          <a:bodyPr/>
          <a:lstStyle/>
          <a:p>
            <a:fld id="{C2E5313C-33AA-0F40-8CD8-8A4E09523D7E}" type="slidenum">
              <a:rPr lang="en-US"/>
              <a:pPr/>
              <a:t>12</a:t>
            </a:fld>
            <a:endParaRPr lang="en-US" dirty="0"/>
          </a:p>
        </p:txBody>
      </p:sp>
    </p:spTree>
    <p:extLst>
      <p:ext uri="{BB962C8B-B14F-4D97-AF65-F5344CB8AC3E}">
        <p14:creationId xmlns:p14="http://schemas.microsoft.com/office/powerpoint/2010/main" val="125344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p:spPr>
        <p:txBody>
          <a:bodyPr/>
          <a:lstStyle/>
          <a:p>
            <a:r>
              <a:rPr b="1" noProof="1">
                <a:solidFill>
                  <a:srgbClr val="221E1F"/>
                </a:solidFill>
                <a:ea typeface="ＭＳ Ｐゴシック" charset="-128"/>
              </a:rPr>
              <a:t>Figure 12</a:t>
            </a:r>
            <a:r>
              <a:rPr lang="en-US" b="1" noProof="1">
                <a:solidFill>
                  <a:srgbClr val="221E1F"/>
                </a:solidFill>
                <a:ea typeface="ＭＳ Ｐゴシック" charset="-128"/>
              </a:rPr>
              <a:t>-</a:t>
            </a:r>
            <a:r>
              <a:rPr b="1" noProof="1">
                <a:solidFill>
                  <a:srgbClr val="221E1F"/>
                </a:solidFill>
                <a:ea typeface="ＭＳ Ｐゴシック" charset="-128"/>
              </a:rPr>
              <a:t>4:</a:t>
            </a:r>
            <a:r>
              <a:rPr noProof="1">
                <a:solidFill>
                  <a:srgbClr val="221E1F"/>
                </a:solidFill>
                <a:ea typeface="ＭＳ Ｐゴシック" charset="-128"/>
              </a:rPr>
              <a:t> This farmer, harvesting a wheat crop in the midwestern United States, relies on expensive heavy equipment and uses large amounts of seed, manufactured inorganic fertilizer, and fossil fuels to produce the crop.</a:t>
            </a:r>
          </a:p>
        </p:txBody>
      </p:sp>
      <p:sp>
        <p:nvSpPr>
          <p:cNvPr id="128004" name="Slide Number Placeholder 3"/>
          <p:cNvSpPr>
            <a:spLocks noGrp="1"/>
          </p:cNvSpPr>
          <p:nvPr>
            <p:ph type="sldNum" sz="quarter" idx="5"/>
          </p:nvPr>
        </p:nvSpPr>
        <p:spPr>
          <a:noFill/>
        </p:spPr>
        <p:txBody>
          <a:bodyPr/>
          <a:lstStyle/>
          <a:p>
            <a:fld id="{2634F722-CB20-AD49-8FA4-F2CB853F7F6D}" type="slidenum">
              <a:rPr lang="en-US"/>
              <a:pPr/>
              <a:t>13</a:t>
            </a:fld>
            <a:endParaRPr lang="en-US" dirty="0"/>
          </a:p>
        </p:txBody>
      </p:sp>
    </p:spTree>
    <p:extLst>
      <p:ext uri="{BB962C8B-B14F-4D97-AF65-F5344CB8AC3E}">
        <p14:creationId xmlns:p14="http://schemas.microsoft.com/office/powerpoint/2010/main" val="9218207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p:spPr>
        <p:txBody>
          <a:bodyPr/>
          <a:lstStyle/>
          <a:p>
            <a:r>
              <a:rPr b="1" noProof="1">
                <a:solidFill>
                  <a:srgbClr val="221E1F"/>
                </a:solidFill>
                <a:ea typeface="ＭＳ Ｐゴシック" charset="-128"/>
              </a:rPr>
              <a:t>Figure 12</a:t>
            </a:r>
            <a:r>
              <a:rPr lang="en-US" b="1" noProof="1">
                <a:solidFill>
                  <a:srgbClr val="221E1F"/>
                </a:solidFill>
                <a:ea typeface="ＭＳ Ｐゴシック" charset="-128"/>
              </a:rPr>
              <a:t>-</a:t>
            </a:r>
            <a:r>
              <a:rPr b="1" noProof="1">
                <a:solidFill>
                  <a:srgbClr val="221E1F"/>
                </a:solidFill>
                <a:ea typeface="ＭＳ Ｐゴシック" charset="-128"/>
              </a:rPr>
              <a:t>5:</a:t>
            </a:r>
            <a:r>
              <a:rPr noProof="1">
                <a:solidFill>
                  <a:srgbClr val="221E1F"/>
                </a:solidFill>
                <a:ea typeface="ＭＳ Ｐゴシック" charset="-128"/>
              </a:rPr>
              <a:t> These large plantations of oil palms on the island of Borneo in Malaysia were planted in an area once covered with tropical rain forest, as</a:t>
            </a:r>
            <a:r>
              <a:rPr lang="en-US" noProof="1">
                <a:solidFill>
                  <a:srgbClr val="221E1F"/>
                </a:solidFill>
                <a:ea typeface="ＭＳ Ｐゴシック" charset="-128"/>
              </a:rPr>
              <a:t> </a:t>
            </a:r>
            <a:r>
              <a:rPr lang="en-US" sz="1200" kern="1200" baseline="0" dirty="0">
                <a:solidFill>
                  <a:schemeClr val="tx1"/>
                </a:solidFill>
                <a:latin typeface="Calibri" charset="0"/>
                <a:ea typeface="ＭＳ Ｐゴシック" pitchFamily="1" charset="-128"/>
                <a:cs typeface="ＭＳ Ｐゴシック" charset="-128"/>
              </a:rPr>
              <a:t>seen on the left side of this photo.</a:t>
            </a:r>
            <a:endParaRPr noProof="1">
              <a:solidFill>
                <a:srgbClr val="221E1F"/>
              </a:solidFill>
              <a:ea typeface="ＭＳ Ｐゴシック" charset="-128"/>
            </a:endParaRPr>
          </a:p>
        </p:txBody>
      </p:sp>
      <p:sp>
        <p:nvSpPr>
          <p:cNvPr id="129028" name="Slide Number Placeholder 3"/>
          <p:cNvSpPr>
            <a:spLocks noGrp="1"/>
          </p:cNvSpPr>
          <p:nvPr>
            <p:ph type="sldNum" sz="quarter" idx="5"/>
          </p:nvPr>
        </p:nvSpPr>
        <p:spPr>
          <a:noFill/>
        </p:spPr>
        <p:txBody>
          <a:bodyPr/>
          <a:lstStyle/>
          <a:p>
            <a:fld id="{1545A8DF-6872-F34D-9FDF-5764EAF6F520}" type="slidenum">
              <a:rPr lang="en-US"/>
              <a:pPr/>
              <a:t>14</a:t>
            </a:fld>
            <a:endParaRPr lang="en-US" dirty="0"/>
          </a:p>
        </p:txBody>
      </p:sp>
    </p:spTree>
    <p:extLst>
      <p:ext uri="{BB962C8B-B14F-4D97-AF65-F5344CB8AC3E}">
        <p14:creationId xmlns:p14="http://schemas.microsoft.com/office/powerpoint/2010/main" val="7457804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31076" name="Slide Number Placeholder 3"/>
          <p:cNvSpPr>
            <a:spLocks noGrp="1"/>
          </p:cNvSpPr>
          <p:nvPr>
            <p:ph type="sldNum" sz="quarter" idx="5"/>
          </p:nvPr>
        </p:nvSpPr>
        <p:spPr>
          <a:noFill/>
        </p:spPr>
        <p:txBody>
          <a:bodyPr/>
          <a:lstStyle/>
          <a:p>
            <a:fld id="{607B1660-C2D6-E347-8912-4504F49BB0F1}" type="slidenum">
              <a:rPr lang="en-US"/>
              <a:pPr/>
              <a:t>15</a:t>
            </a:fld>
            <a:endParaRPr lang="en-US" dirty="0"/>
          </a:p>
        </p:txBody>
      </p:sp>
    </p:spTree>
    <p:extLst>
      <p:ext uri="{BB962C8B-B14F-4D97-AF65-F5344CB8AC3E}">
        <p14:creationId xmlns:p14="http://schemas.microsoft.com/office/powerpoint/2010/main" val="36388710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F5E6CCC-D806-2041-ABAD-A5007E950B1C}" type="slidenum">
              <a:rPr lang="en-US"/>
              <a:pPr>
                <a:defRPr/>
              </a:pPr>
              <a:t>18</a:t>
            </a:fld>
            <a:endParaRPr lang="en-US"/>
          </a:p>
        </p:txBody>
      </p:sp>
      <p:sp>
        <p:nvSpPr>
          <p:cNvPr id="20482"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 xmlns:ma14="http://schemas.microsoft.com/office/mac/drawingml/2011/main" val="1"/>
            </a:ext>
          </a:extLst>
        </p:spPr>
      </p:sp>
      <p:sp>
        <p:nvSpPr>
          <p:cNvPr id="20483" name="Rectangle 3"/>
          <p:cNvSpPr>
            <a:spLocks noGrp="1" noChangeArrowheads="1"/>
          </p:cNvSpPr>
          <p:nvPr>
            <p:ph type="body" idx="1"/>
          </p:nvPr>
        </p:nvSpPr>
        <p:spPr>
          <a:xfrm>
            <a:off x="912813" y="4343400"/>
            <a:ext cx="5032375" cy="4113213"/>
          </a:xfrm>
        </p:spPr>
        <p:txBody>
          <a:bodyPr lIns="91426" tIns="45714" rIns="91426" bIns="45714"/>
          <a:lstStyle/>
          <a:p>
            <a:pPr eaLnBrk="1" hangingPunct="1">
              <a:defRPr/>
            </a:pPr>
            <a:r>
              <a:rPr lang="en-US" b="1" dirty="0"/>
              <a:t>Figure 12.7 </a:t>
            </a:r>
            <a:r>
              <a:rPr lang="en-US" dirty="0"/>
              <a:t>There are major differences between industrialized agriculture and organic agriculture, as summarized here.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C2F7B2B-A767-9347-9FF6-AC605B03DCB7}" type="slidenum">
              <a:rPr lang="en-US"/>
              <a:pPr>
                <a:defRPr/>
              </a:pPr>
              <a:t>19</a:t>
            </a:fld>
            <a:endParaRPr lang="en-US"/>
          </a:p>
        </p:txBody>
      </p:sp>
      <p:sp>
        <p:nvSpPr>
          <p:cNvPr id="20482"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 xmlns:ma14="http://schemas.microsoft.com/office/mac/drawingml/2011/main" val="1"/>
            </a:ext>
          </a:extLst>
        </p:spPr>
      </p:sp>
      <p:sp>
        <p:nvSpPr>
          <p:cNvPr id="20483" name="Rectangle 3"/>
          <p:cNvSpPr>
            <a:spLocks noGrp="1" noChangeArrowheads="1"/>
          </p:cNvSpPr>
          <p:nvPr>
            <p:ph type="body" idx="1"/>
          </p:nvPr>
        </p:nvSpPr>
        <p:spPr>
          <a:xfrm>
            <a:off x="912813" y="4343400"/>
            <a:ext cx="5032375" cy="4113213"/>
          </a:xfrm>
        </p:spPr>
        <p:txBody>
          <a:bodyPr lIns="91426" tIns="45714" rIns="91426" bIns="45714"/>
          <a:lstStyle/>
          <a:p>
            <a:pPr eaLnBrk="1" hangingPunct="1">
              <a:defRPr/>
            </a:pPr>
            <a:r>
              <a:rPr lang="en-US" b="1" dirty="0"/>
              <a:t>Figure 12.7 </a:t>
            </a:r>
            <a:r>
              <a:rPr lang="en-US" dirty="0"/>
              <a:t>There are major differences between industrialized agriculture and organic agriculture, as summarized here.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34148" name="Slide Number Placeholder 3"/>
          <p:cNvSpPr>
            <a:spLocks noGrp="1"/>
          </p:cNvSpPr>
          <p:nvPr>
            <p:ph type="sldNum" sz="quarter" idx="5"/>
          </p:nvPr>
        </p:nvSpPr>
        <p:spPr>
          <a:noFill/>
        </p:spPr>
        <p:txBody>
          <a:bodyPr/>
          <a:lstStyle/>
          <a:p>
            <a:fld id="{07D159F5-56C1-2944-B682-BFA76B79B274}" type="slidenum">
              <a:rPr lang="en-US"/>
              <a:pPr/>
              <a:t>20</a:t>
            </a:fld>
            <a:endParaRPr lang="en-US" dirty="0"/>
          </a:p>
        </p:txBody>
      </p:sp>
    </p:spTree>
    <p:extLst>
      <p:ext uri="{BB962C8B-B14F-4D97-AF65-F5344CB8AC3E}">
        <p14:creationId xmlns:p14="http://schemas.microsoft.com/office/powerpoint/2010/main" val="14117092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6E4CA39-3A95-E24A-8413-58D611448D6D}" type="slidenum">
              <a:rPr lang="en-US"/>
              <a:pPr>
                <a:defRPr/>
              </a:pPr>
              <a:t>21</a:t>
            </a:fld>
            <a:endParaRPr lang="en-US"/>
          </a:p>
        </p:txBody>
      </p:sp>
      <p:sp>
        <p:nvSpPr>
          <p:cNvPr id="24578"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 xmlns:ma14="http://schemas.microsoft.com/office/mac/drawingml/2011/main" val="1"/>
            </a:ext>
          </a:extLst>
        </p:spPr>
      </p:sp>
      <p:sp>
        <p:nvSpPr>
          <p:cNvPr id="24579" name="Rectangle 3"/>
          <p:cNvSpPr>
            <a:spLocks noGrp="1" noChangeArrowheads="1"/>
          </p:cNvSpPr>
          <p:nvPr>
            <p:ph type="body" idx="1"/>
          </p:nvPr>
        </p:nvSpPr>
        <p:spPr>
          <a:xfrm>
            <a:off x="912813" y="4343400"/>
            <a:ext cx="5032375" cy="4113213"/>
          </a:xfrm>
        </p:spPr>
        <p:txBody>
          <a:bodyPr lIns="91426" tIns="45714" rIns="91426" bIns="45714"/>
          <a:lstStyle/>
          <a:p>
            <a:pPr eaLnBrk="1" hangingPunct="1">
              <a:defRPr/>
            </a:pPr>
            <a:r>
              <a:rPr lang="en-US" b="1" dirty="0"/>
              <a:t>Figure 12.8 </a:t>
            </a:r>
            <a:r>
              <a:rPr lang="en-US" dirty="0"/>
              <a:t>These graphs show the growth in worldwide grain production (left) of wheat, corn, and rice, and per capita grain production (right) between 1961 and 2011. </a:t>
            </a:r>
            <a:r>
              <a:rPr lang="en-US" b="1" i="1" dirty="0"/>
              <a:t>Question: </a:t>
            </a:r>
            <a:r>
              <a:rPr lang="en-US" dirty="0"/>
              <a:t>Why do you think grain production per capita has grown less consistently than total grain production?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DEB37CB-80B6-974D-AD86-01CD3F090C1D}" type="slidenum">
              <a:rPr lang="en-US"/>
              <a:pPr>
                <a:defRPr/>
              </a:pPr>
              <a:t>22</a:t>
            </a:fld>
            <a:endParaRPr lang="en-US"/>
          </a:p>
        </p:txBody>
      </p:sp>
      <p:sp>
        <p:nvSpPr>
          <p:cNvPr id="24578"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 xmlns:ma14="http://schemas.microsoft.com/office/mac/drawingml/2011/main" val="1"/>
            </a:ext>
          </a:extLst>
        </p:spPr>
      </p:sp>
      <p:sp>
        <p:nvSpPr>
          <p:cNvPr id="24579" name="Rectangle 3"/>
          <p:cNvSpPr>
            <a:spLocks noGrp="1" noChangeArrowheads="1"/>
          </p:cNvSpPr>
          <p:nvPr>
            <p:ph type="body" idx="1"/>
          </p:nvPr>
        </p:nvSpPr>
        <p:spPr>
          <a:xfrm>
            <a:off x="912813" y="4343400"/>
            <a:ext cx="5032375" cy="4113213"/>
          </a:xfrm>
        </p:spPr>
        <p:txBody>
          <a:bodyPr lIns="91426" tIns="45714" rIns="91426" bIns="45714"/>
          <a:lstStyle/>
          <a:p>
            <a:pPr eaLnBrk="1" hangingPunct="1">
              <a:defRPr/>
            </a:pPr>
            <a:r>
              <a:rPr lang="en-US" b="1" dirty="0"/>
              <a:t>Figure 12.8 </a:t>
            </a:r>
            <a:r>
              <a:rPr lang="en-US" dirty="0"/>
              <a:t>These graphs show the growth in worldwide grain production (left) of wheat, corn, and rice, and per capita grain production (right) between 1961 and 2011. </a:t>
            </a:r>
            <a:r>
              <a:rPr lang="en-US" b="1" i="1" dirty="0"/>
              <a:t>Question: </a:t>
            </a:r>
            <a:r>
              <a:rPr lang="en-US" dirty="0"/>
              <a:t>Why do you think grain production per capita has grown less consistently than total grain production?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Figure 12-1:</a:t>
            </a:r>
            <a:r>
              <a:rPr lang="en-US" b="1" baseline="0" dirty="0"/>
              <a:t> </a:t>
            </a:r>
            <a:r>
              <a:rPr lang="en-US" sz="1200" kern="1200" baseline="0" dirty="0">
                <a:solidFill>
                  <a:schemeClr val="tx1"/>
                </a:solidFill>
                <a:latin typeface="Calibri" charset="0"/>
                <a:ea typeface="ＭＳ Ｐゴシック" pitchFamily="1" charset="-128"/>
                <a:cs typeface="ＭＳ Ｐゴシック" charset="-128"/>
              </a:rPr>
              <a:t>In 1996, Will Allen founded Growing Power—an urban farm in Milwaukee, Wisconsin.</a:t>
            </a:r>
            <a:endParaRPr lang="en-US" b="1" dirty="0"/>
          </a:p>
        </p:txBody>
      </p:sp>
      <p:sp>
        <p:nvSpPr>
          <p:cNvPr id="4" name="Slide Number Placeholder 3"/>
          <p:cNvSpPr>
            <a:spLocks noGrp="1"/>
          </p:cNvSpPr>
          <p:nvPr>
            <p:ph type="sldNum" sz="quarter" idx="10"/>
          </p:nvPr>
        </p:nvSpPr>
        <p:spPr/>
        <p:txBody>
          <a:bodyPr/>
          <a:lstStyle/>
          <a:p>
            <a:fld id="{F6FBBC56-FA7A-5B46-97B7-B39F19BA4ECA}" type="slidenum">
              <a:rPr lang="en-US" smtClean="0"/>
              <a:pPr/>
              <a:t>3</a:t>
            </a:fld>
            <a:endParaRPr lang="en-US" dirty="0"/>
          </a:p>
        </p:txBody>
      </p:sp>
    </p:spTree>
    <p:extLst>
      <p:ext uri="{BB962C8B-B14F-4D97-AF65-F5344CB8AC3E}">
        <p14:creationId xmlns:p14="http://schemas.microsoft.com/office/powerpoint/2010/main" val="28419992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36196" name="Slide Number Placeholder 3"/>
          <p:cNvSpPr>
            <a:spLocks noGrp="1"/>
          </p:cNvSpPr>
          <p:nvPr>
            <p:ph type="sldNum" sz="quarter" idx="5"/>
          </p:nvPr>
        </p:nvSpPr>
        <p:spPr>
          <a:noFill/>
        </p:spPr>
        <p:txBody>
          <a:bodyPr/>
          <a:lstStyle/>
          <a:p>
            <a:fld id="{6A21BDD6-3DA0-F140-AECF-8BE0732586B2}" type="slidenum">
              <a:rPr lang="en-US"/>
              <a:pPr/>
              <a:t>23</a:t>
            </a:fld>
            <a:endParaRPr lang="en-US" dirty="0"/>
          </a:p>
        </p:txBody>
      </p:sp>
    </p:spTree>
    <p:extLst>
      <p:ext uri="{BB962C8B-B14F-4D97-AF65-F5344CB8AC3E}">
        <p14:creationId xmlns:p14="http://schemas.microsoft.com/office/powerpoint/2010/main" val="38908889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37220" name="Slide Number Placeholder 3"/>
          <p:cNvSpPr>
            <a:spLocks noGrp="1"/>
          </p:cNvSpPr>
          <p:nvPr>
            <p:ph type="sldNum" sz="quarter" idx="5"/>
          </p:nvPr>
        </p:nvSpPr>
        <p:spPr>
          <a:noFill/>
        </p:spPr>
        <p:txBody>
          <a:bodyPr/>
          <a:lstStyle/>
          <a:p>
            <a:fld id="{6BD497D3-CFE2-3244-8248-0C9BD126D9B1}" type="slidenum">
              <a:rPr lang="en-US"/>
              <a:pPr/>
              <a:t>24</a:t>
            </a:fld>
            <a:endParaRPr lang="en-US" dirty="0"/>
          </a:p>
        </p:txBody>
      </p:sp>
    </p:spTree>
    <p:extLst>
      <p:ext uri="{BB962C8B-B14F-4D97-AF65-F5344CB8AC3E}">
        <p14:creationId xmlns:p14="http://schemas.microsoft.com/office/powerpoint/2010/main" val="29144643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39268" name="Slide Number Placeholder 3"/>
          <p:cNvSpPr>
            <a:spLocks noGrp="1"/>
          </p:cNvSpPr>
          <p:nvPr>
            <p:ph type="sldNum" sz="quarter" idx="5"/>
          </p:nvPr>
        </p:nvSpPr>
        <p:spPr>
          <a:noFill/>
        </p:spPr>
        <p:txBody>
          <a:bodyPr/>
          <a:lstStyle/>
          <a:p>
            <a:fld id="{72B360F0-BB72-3E4F-88B5-6856D7AE729F}" type="slidenum">
              <a:rPr lang="en-US"/>
              <a:pPr/>
              <a:t>25</a:t>
            </a:fld>
            <a:endParaRPr lang="en-US" dirty="0"/>
          </a:p>
        </p:txBody>
      </p:sp>
    </p:spTree>
    <p:extLst>
      <p:ext uri="{BB962C8B-B14F-4D97-AF65-F5344CB8AC3E}">
        <p14:creationId xmlns:p14="http://schemas.microsoft.com/office/powerpoint/2010/main" val="415992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p:spPr>
        <p:txBody>
          <a:bodyPr/>
          <a:lstStyle/>
          <a:p>
            <a:r>
              <a:rPr b="1" noProof="1">
                <a:solidFill>
                  <a:srgbClr val="221E1F"/>
                </a:solidFill>
                <a:ea typeface="ＭＳ Ｐゴシック" charset="-128"/>
              </a:rPr>
              <a:t>Figure 12</a:t>
            </a:r>
            <a:r>
              <a:rPr lang="en-US" b="1" noProof="1">
                <a:solidFill>
                  <a:srgbClr val="221E1F"/>
                </a:solidFill>
                <a:ea typeface="ＭＳ Ｐゴシック" charset="-128"/>
              </a:rPr>
              <a:t>-9</a:t>
            </a:r>
            <a:r>
              <a:rPr b="1" noProof="1">
                <a:solidFill>
                  <a:srgbClr val="221E1F"/>
                </a:solidFill>
                <a:ea typeface="ＭＳ Ｐゴシック" charset="-128"/>
              </a:rPr>
              <a:t>:</a:t>
            </a:r>
            <a:r>
              <a:rPr noProof="1">
                <a:solidFill>
                  <a:srgbClr val="221E1F"/>
                </a:solidFill>
                <a:ea typeface="ＭＳ Ｐゴシック" charset="-128"/>
              </a:rPr>
              <a:t> </a:t>
            </a:r>
            <a:r>
              <a:rPr lang="en-US" sz="1200" kern="1200" baseline="0" dirty="0">
                <a:solidFill>
                  <a:schemeClr val="tx1"/>
                </a:solidFill>
                <a:latin typeface="Calibri" charset="0"/>
                <a:ea typeface="ＭＳ Ｐゴシック" pitchFamily="1" charset="-128"/>
                <a:cs typeface="ＭＳ Ｐゴシック" charset="-128"/>
              </a:rPr>
              <a:t>Global meat production grew more than sixfold between 1950 and 2010.</a:t>
            </a:r>
            <a:endParaRPr noProof="1">
              <a:solidFill>
                <a:srgbClr val="221E1F"/>
              </a:solidFill>
              <a:ea typeface="ＭＳ Ｐゴシック" charset="-128"/>
            </a:endParaRPr>
          </a:p>
        </p:txBody>
      </p:sp>
      <p:sp>
        <p:nvSpPr>
          <p:cNvPr id="140292" name="Slide Number Placeholder 3"/>
          <p:cNvSpPr>
            <a:spLocks noGrp="1"/>
          </p:cNvSpPr>
          <p:nvPr>
            <p:ph type="sldNum" sz="quarter" idx="5"/>
          </p:nvPr>
        </p:nvSpPr>
        <p:spPr>
          <a:noFill/>
        </p:spPr>
        <p:txBody>
          <a:bodyPr/>
          <a:lstStyle/>
          <a:p>
            <a:fld id="{69E51462-FC16-0B4C-8D06-DB7BC34205A1}" type="slidenum">
              <a:rPr lang="en-US"/>
              <a:pPr/>
              <a:t>26</a:t>
            </a:fld>
            <a:endParaRPr lang="en-US" dirty="0"/>
          </a:p>
        </p:txBody>
      </p:sp>
    </p:spTree>
    <p:extLst>
      <p:ext uri="{BB962C8B-B14F-4D97-AF65-F5344CB8AC3E}">
        <p14:creationId xmlns:p14="http://schemas.microsoft.com/office/powerpoint/2010/main" val="21653263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Figure 12-10: </a:t>
            </a:r>
            <a:r>
              <a:rPr lang="en-US" sz="1200" kern="1200" baseline="0" dirty="0">
                <a:solidFill>
                  <a:schemeClr val="tx1"/>
                </a:solidFill>
                <a:latin typeface="Calibri" charset="0"/>
                <a:ea typeface="ＭＳ Ｐゴシック" pitchFamily="1" charset="-128"/>
                <a:cs typeface="ＭＳ Ｐゴシック" charset="-128"/>
              </a:rPr>
              <a:t>Industrialized beef production: On this cattle feedlot in west Texas, thousands of cattle are fattened on grain for a few months before being slaughtered.</a:t>
            </a:r>
            <a:endParaRPr lang="en-US" b="1" dirty="0"/>
          </a:p>
        </p:txBody>
      </p:sp>
      <p:sp>
        <p:nvSpPr>
          <p:cNvPr id="4" name="Slide Number Placeholder 3"/>
          <p:cNvSpPr>
            <a:spLocks noGrp="1"/>
          </p:cNvSpPr>
          <p:nvPr>
            <p:ph type="sldNum" sz="quarter" idx="10"/>
          </p:nvPr>
        </p:nvSpPr>
        <p:spPr/>
        <p:txBody>
          <a:bodyPr/>
          <a:lstStyle/>
          <a:p>
            <a:fld id="{F6FBBC56-FA7A-5B46-97B7-B39F19BA4ECA}" type="slidenum">
              <a:rPr lang="en-US" smtClean="0"/>
              <a:pPr/>
              <a:t>27</a:t>
            </a:fld>
            <a:endParaRPr lang="en-US" dirty="0"/>
          </a:p>
        </p:txBody>
      </p:sp>
    </p:spTree>
    <p:extLst>
      <p:ext uri="{BB962C8B-B14F-4D97-AF65-F5344CB8AC3E}">
        <p14:creationId xmlns:p14="http://schemas.microsoft.com/office/powerpoint/2010/main" val="35554079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41316" name="Slide Number Placeholder 3"/>
          <p:cNvSpPr>
            <a:spLocks noGrp="1"/>
          </p:cNvSpPr>
          <p:nvPr>
            <p:ph type="sldNum" sz="quarter" idx="5"/>
          </p:nvPr>
        </p:nvSpPr>
        <p:spPr>
          <a:noFill/>
        </p:spPr>
        <p:txBody>
          <a:bodyPr/>
          <a:lstStyle/>
          <a:p>
            <a:fld id="{9414F000-D6B3-414E-BA02-20AA78D45B9D}" type="slidenum">
              <a:rPr lang="en-US"/>
              <a:pPr/>
              <a:t>28</a:t>
            </a:fld>
            <a:endParaRPr lang="en-US" dirty="0"/>
          </a:p>
        </p:txBody>
      </p:sp>
    </p:spTree>
    <p:extLst>
      <p:ext uri="{BB962C8B-B14F-4D97-AF65-F5344CB8AC3E}">
        <p14:creationId xmlns:p14="http://schemas.microsoft.com/office/powerpoint/2010/main" val="38522208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p:spPr>
        <p:txBody>
          <a:bodyPr/>
          <a:lstStyle/>
          <a:p>
            <a:r>
              <a:rPr b="1" noProof="1">
                <a:solidFill>
                  <a:srgbClr val="221E1F"/>
                </a:solidFill>
                <a:ea typeface="ＭＳ Ｐゴシック" charset="-128"/>
              </a:rPr>
              <a:t>Figure 12</a:t>
            </a:r>
            <a:r>
              <a:rPr lang="en-US" b="1" noProof="1">
                <a:solidFill>
                  <a:srgbClr val="221E1F"/>
                </a:solidFill>
                <a:ea typeface="ＭＳ Ｐゴシック" charset="-128"/>
              </a:rPr>
              <a:t>-12</a:t>
            </a:r>
            <a:r>
              <a:rPr b="1" noProof="1">
                <a:solidFill>
                  <a:srgbClr val="221E1F"/>
                </a:solidFill>
                <a:ea typeface="ＭＳ Ｐゴシック" charset="-128"/>
              </a:rPr>
              <a:t>:</a:t>
            </a:r>
            <a:r>
              <a:rPr noProof="1">
                <a:solidFill>
                  <a:srgbClr val="221E1F"/>
                </a:solidFill>
                <a:ea typeface="ＭＳ Ｐゴシック" charset="-128"/>
              </a:rPr>
              <a:t> </a:t>
            </a:r>
            <a:r>
              <a:rPr lang="en-US" sz="1200" kern="1200" baseline="0" dirty="0">
                <a:solidFill>
                  <a:schemeClr val="tx1"/>
                </a:solidFill>
                <a:latin typeface="Calibri" charset="0"/>
                <a:ea typeface="ＭＳ Ｐゴシック" pitchFamily="1" charset="-128"/>
                <a:cs typeface="ＭＳ Ｐゴシック" charset="-128"/>
              </a:rPr>
              <a:t>World seafood production, including both wild catch (marine and inland) and aquaculture, grew between 1950 and 2011, with the wild catch generally leveling off since 1996 and aquaculture production rising sharply since 1990. Question: Why do you think the wild catch has leveled off?</a:t>
            </a:r>
            <a:endParaRPr noProof="1">
              <a:solidFill>
                <a:srgbClr val="221E1F"/>
              </a:solidFill>
              <a:latin typeface="Frutiger LT Std 45 Light" charset="0"/>
              <a:ea typeface="ＭＳ Ｐゴシック" charset="-128"/>
            </a:endParaRPr>
          </a:p>
        </p:txBody>
      </p:sp>
      <p:sp>
        <p:nvSpPr>
          <p:cNvPr id="142340" name="Slide Number Placeholder 3"/>
          <p:cNvSpPr>
            <a:spLocks noGrp="1"/>
          </p:cNvSpPr>
          <p:nvPr>
            <p:ph type="sldNum" sz="quarter" idx="5"/>
          </p:nvPr>
        </p:nvSpPr>
        <p:spPr>
          <a:noFill/>
        </p:spPr>
        <p:txBody>
          <a:bodyPr/>
          <a:lstStyle/>
          <a:p>
            <a:fld id="{FFEE3AF1-C89C-E14F-9C3E-A6802072CF26}" type="slidenum">
              <a:rPr lang="en-US"/>
              <a:pPr/>
              <a:t>30</a:t>
            </a:fld>
            <a:endParaRPr lang="en-US" dirty="0"/>
          </a:p>
        </p:txBody>
      </p:sp>
    </p:spTree>
    <p:extLst>
      <p:ext uri="{BB962C8B-B14F-4D97-AF65-F5344CB8AC3E}">
        <p14:creationId xmlns:p14="http://schemas.microsoft.com/office/powerpoint/2010/main" val="7363649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43364" name="Slide Number Placeholder 3"/>
          <p:cNvSpPr>
            <a:spLocks noGrp="1"/>
          </p:cNvSpPr>
          <p:nvPr>
            <p:ph type="sldNum" sz="quarter" idx="5"/>
          </p:nvPr>
        </p:nvSpPr>
        <p:spPr>
          <a:noFill/>
        </p:spPr>
        <p:txBody>
          <a:bodyPr/>
          <a:lstStyle/>
          <a:p>
            <a:fld id="{68963545-0414-2D4F-8C9F-B7F46B1D91A7}" type="slidenum">
              <a:rPr lang="en-US"/>
              <a:pPr/>
              <a:t>32</a:t>
            </a:fld>
            <a:endParaRPr lang="en-US" dirty="0"/>
          </a:p>
        </p:txBody>
      </p:sp>
    </p:spTree>
    <p:extLst>
      <p:ext uri="{BB962C8B-B14F-4D97-AF65-F5344CB8AC3E}">
        <p14:creationId xmlns:p14="http://schemas.microsoft.com/office/powerpoint/2010/main" val="12753308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44388" name="Slide Number Placeholder 3"/>
          <p:cNvSpPr>
            <a:spLocks noGrp="1"/>
          </p:cNvSpPr>
          <p:nvPr>
            <p:ph type="sldNum" sz="quarter" idx="5"/>
          </p:nvPr>
        </p:nvSpPr>
        <p:spPr>
          <a:noFill/>
        </p:spPr>
        <p:txBody>
          <a:bodyPr/>
          <a:lstStyle/>
          <a:p>
            <a:fld id="{660293BB-C0E2-7A4C-9B95-683753790B6F}" type="slidenum">
              <a:rPr lang="en-US"/>
              <a:pPr/>
              <a:t>33</a:t>
            </a:fld>
            <a:endParaRPr lang="en-US" dirty="0"/>
          </a:p>
        </p:txBody>
      </p:sp>
    </p:spTree>
    <p:extLst>
      <p:ext uri="{BB962C8B-B14F-4D97-AF65-F5344CB8AC3E}">
        <p14:creationId xmlns:p14="http://schemas.microsoft.com/office/powerpoint/2010/main" val="11467237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A1F0D1C-0E71-CF40-961C-98E9370849A3}" type="slidenum">
              <a:rPr lang="en-US"/>
              <a:pPr>
                <a:defRPr/>
              </a:pPr>
              <a:t>34</a:t>
            </a:fld>
            <a:endParaRPr lang="en-US"/>
          </a:p>
        </p:txBody>
      </p:sp>
      <p:sp>
        <p:nvSpPr>
          <p:cNvPr id="110594"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 xmlns:ma14="http://schemas.microsoft.com/office/mac/drawingml/2011/main" val="1"/>
            </a:ext>
          </a:extLst>
        </p:spPr>
      </p:sp>
      <p:sp>
        <p:nvSpPr>
          <p:cNvPr id="110595" name="Rectangle 3"/>
          <p:cNvSpPr>
            <a:spLocks noGrp="1" noChangeArrowheads="1"/>
          </p:cNvSpPr>
          <p:nvPr>
            <p:ph type="body" idx="1"/>
          </p:nvPr>
        </p:nvSpPr>
        <p:spPr>
          <a:xfrm>
            <a:off x="912813" y="4343400"/>
            <a:ext cx="5032375" cy="4113213"/>
          </a:xfrm>
        </p:spPr>
        <p:txBody>
          <a:bodyPr lIns="91426" tIns="45714" rIns="91426" bIns="45714"/>
          <a:lstStyle/>
          <a:p>
            <a:pPr eaLnBrk="1" hangingPunct="1">
              <a:defRPr/>
            </a:pPr>
            <a:r>
              <a:rPr lang="en-US" b="1" dirty="0"/>
              <a:t>Figure 12.13 </a:t>
            </a:r>
            <a:r>
              <a:rPr lang="en-US" dirty="0"/>
              <a:t>Food production has a number of harmful environmental effects (Concept </a:t>
            </a:r>
            <a:r>
              <a:rPr lang="en-US" b="1" dirty="0"/>
              <a:t>12-3). </a:t>
            </a:r>
            <a:r>
              <a:rPr lang="en-US" b="1" i="1" dirty="0"/>
              <a:t>Question: </a:t>
            </a:r>
            <a:r>
              <a:rPr lang="en-US" dirty="0"/>
              <a:t>Which item in each of these categories do you believe is the most harmful?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14692" name="Slide Number Placeholder 3"/>
          <p:cNvSpPr>
            <a:spLocks noGrp="1"/>
          </p:cNvSpPr>
          <p:nvPr>
            <p:ph type="sldNum" sz="quarter" idx="5"/>
          </p:nvPr>
        </p:nvSpPr>
        <p:spPr>
          <a:noFill/>
        </p:spPr>
        <p:txBody>
          <a:bodyPr/>
          <a:lstStyle/>
          <a:p>
            <a:fld id="{DF586A23-6BF7-9543-82BC-82BA8735372C}" type="slidenum">
              <a:rPr lang="en-US"/>
              <a:pPr/>
              <a:t>4</a:t>
            </a:fld>
            <a:endParaRPr lang="en-US" dirty="0"/>
          </a:p>
        </p:txBody>
      </p:sp>
    </p:spTree>
    <p:extLst>
      <p:ext uri="{BB962C8B-B14F-4D97-AF65-F5344CB8AC3E}">
        <p14:creationId xmlns:p14="http://schemas.microsoft.com/office/powerpoint/2010/main" val="39831191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46436" name="Slide Number Placeholder 3"/>
          <p:cNvSpPr>
            <a:spLocks noGrp="1"/>
          </p:cNvSpPr>
          <p:nvPr>
            <p:ph type="sldNum" sz="quarter" idx="5"/>
          </p:nvPr>
        </p:nvSpPr>
        <p:spPr>
          <a:noFill/>
        </p:spPr>
        <p:txBody>
          <a:bodyPr/>
          <a:lstStyle/>
          <a:p>
            <a:fld id="{D771ECF2-4DA6-4E47-9E5D-635633FFA472}" type="slidenum">
              <a:rPr lang="en-US"/>
              <a:pPr/>
              <a:t>35</a:t>
            </a:fld>
            <a:endParaRPr lang="en-US" dirty="0"/>
          </a:p>
        </p:txBody>
      </p:sp>
    </p:spTree>
    <p:extLst>
      <p:ext uri="{BB962C8B-B14F-4D97-AF65-F5344CB8AC3E}">
        <p14:creationId xmlns:p14="http://schemas.microsoft.com/office/powerpoint/2010/main" val="13569987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p:spPr>
        <p:txBody>
          <a:bodyPr/>
          <a:lstStyle/>
          <a:p>
            <a:r>
              <a:rPr b="1" noProof="1">
                <a:solidFill>
                  <a:srgbClr val="000000"/>
                </a:solidFill>
                <a:ea typeface="ＭＳ Ｐゴシック" charset="-128"/>
              </a:rPr>
              <a:t>Figure 12</a:t>
            </a:r>
            <a:r>
              <a:rPr lang="en-US" b="1" noProof="1">
                <a:solidFill>
                  <a:srgbClr val="000000"/>
                </a:solidFill>
                <a:ea typeface="ＭＳ Ｐゴシック" charset="-128"/>
              </a:rPr>
              <a:t>-15</a:t>
            </a:r>
            <a:r>
              <a:rPr b="1" noProof="1">
                <a:solidFill>
                  <a:srgbClr val="000000"/>
                </a:solidFill>
                <a:ea typeface="ＭＳ Ｐゴシック" charset="-128"/>
              </a:rPr>
              <a:t>:</a:t>
            </a:r>
            <a:r>
              <a:rPr noProof="1">
                <a:solidFill>
                  <a:srgbClr val="000000"/>
                </a:solidFill>
                <a:ea typeface="ＭＳ Ｐゴシック" charset="-128"/>
              </a:rPr>
              <a:t> </a:t>
            </a:r>
            <a:r>
              <a:rPr lang="en-US" sz="1200" kern="1200" baseline="0" dirty="0">
                <a:solidFill>
                  <a:schemeClr val="tx1"/>
                </a:solidFill>
                <a:latin typeface="Calibri" charset="0"/>
                <a:ea typeface="ＭＳ Ｐゴシック" pitchFamily="1" charset="-128"/>
                <a:cs typeface="ＭＳ Ｐゴシック" charset="-128"/>
              </a:rPr>
              <a:t>Wind is an important cause of topsoil erosion in dry areas that are not covered by vegetation such as this bare crop field in the U.S. state of Iowa.</a:t>
            </a:r>
            <a:endParaRPr noProof="1">
              <a:solidFill>
                <a:srgbClr val="000000"/>
              </a:solidFill>
              <a:latin typeface="FrutigerLTStd-Light" charset="0"/>
              <a:ea typeface="ＭＳ Ｐゴシック" charset="-128"/>
            </a:endParaRPr>
          </a:p>
        </p:txBody>
      </p:sp>
      <p:sp>
        <p:nvSpPr>
          <p:cNvPr id="149508" name="Slide Number Placeholder 3"/>
          <p:cNvSpPr>
            <a:spLocks noGrp="1"/>
          </p:cNvSpPr>
          <p:nvPr>
            <p:ph type="sldNum" sz="quarter" idx="5"/>
          </p:nvPr>
        </p:nvSpPr>
        <p:spPr>
          <a:noFill/>
        </p:spPr>
        <p:txBody>
          <a:bodyPr/>
          <a:lstStyle/>
          <a:p>
            <a:fld id="{4B77C02F-3CB7-D948-B4C0-2398FBA34B77}" type="slidenum">
              <a:rPr lang="en-US"/>
              <a:pPr/>
              <a:t>36</a:t>
            </a:fld>
            <a:endParaRPr lang="en-US" dirty="0"/>
          </a:p>
        </p:txBody>
      </p:sp>
    </p:spTree>
    <p:extLst>
      <p:ext uri="{BB962C8B-B14F-4D97-AF65-F5344CB8AC3E}">
        <p14:creationId xmlns:p14="http://schemas.microsoft.com/office/powerpoint/2010/main" val="13086387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271362" name="Rectangle 2"/>
          <p:cNvSpPr>
            <a:spLocks noGrp="1" noRot="1" noChangeAspect="1" noChangeArrowheads="1" noTextEdit="1"/>
          </p:cNvSpPr>
          <p:nvPr>
            <p:ph type="sldImg"/>
          </p:nvPr>
        </p:nvSpPr>
        <p:spPr bwMode="auto">
          <a:xfrm>
            <a:off x="1143000" y="687388"/>
            <a:ext cx="4572000" cy="3429000"/>
          </a:xfrm>
          <a:prstGeom prst="rect">
            <a:avLst/>
          </a:prstGeom>
          <a:solidFill>
            <a:srgbClr val="FFFFFF"/>
          </a:solidFill>
          <a:ln>
            <a:solidFill>
              <a:srgbClr val="000000"/>
            </a:solidFill>
            <a:miter lim="800000"/>
            <a:headEnd/>
            <a:tailEnd/>
          </a:ln>
        </p:spPr>
      </p:sp>
      <p:sp>
        <p:nvSpPr>
          <p:cNvPr id="271363" name="Rectangle 3"/>
          <p:cNvSpPr>
            <a:spLocks noGrp="1" noChangeArrowheads="1"/>
          </p:cNvSpPr>
          <p:nvPr>
            <p:ph type="body" idx="1"/>
          </p:nvPr>
        </p:nvSpPr>
        <p:spPr bwMode="auto">
          <a:xfrm>
            <a:off x="912813" y="4343400"/>
            <a:ext cx="5032375" cy="4113213"/>
          </a:xfrm>
          <a:prstGeom prst="rect">
            <a:avLst/>
          </a:prstGeom>
          <a:solidFill>
            <a:srgbClr val="FFFFFF"/>
          </a:solidFill>
          <a:ln>
            <a:solidFill>
              <a:srgbClr val="000000"/>
            </a:solidFill>
            <a:miter lim="800000"/>
            <a:headEnd/>
            <a:tailEnd/>
          </a:ln>
        </p:spPr>
        <p:txBody>
          <a:bodyPr lIns="91426" tIns="45714" rIns="91426" bIns="45714">
            <a:prstTxWarp prst="textNoShape">
              <a:avLst/>
            </a:prstTxWarp>
          </a:bodyPr>
          <a:lstStyle/>
          <a:p>
            <a:r>
              <a:rPr lang="en-US" sz="1800" b="1" dirty="0">
                <a:ea typeface="ＭＳ Ｐゴシック" charset="-128"/>
              </a:rPr>
              <a:t>Figure 12-16: </a:t>
            </a:r>
            <a:r>
              <a:rPr lang="en-US" sz="1200" b="1" kern="1200" baseline="0" dirty="0">
                <a:solidFill>
                  <a:schemeClr val="tx1"/>
                </a:solidFill>
                <a:latin typeface="Calibri" charset="0"/>
                <a:ea typeface="ＭＳ Ｐゴシック" pitchFamily="1" charset="-128"/>
                <a:cs typeface="ＭＳ Ｐゴシック" charset="-128"/>
              </a:rPr>
              <a:t>Natural capital degradation</a:t>
            </a:r>
            <a:r>
              <a:rPr lang="en-US" sz="1200" kern="1200" baseline="0" dirty="0">
                <a:solidFill>
                  <a:schemeClr val="tx1"/>
                </a:solidFill>
                <a:latin typeface="Calibri" charset="0"/>
                <a:ea typeface="ＭＳ Ｐゴシック" pitchFamily="1" charset="-128"/>
                <a:cs typeface="ＭＳ Ｐゴシック" charset="-128"/>
              </a:rPr>
              <a:t>: Topsoil erosion is a serious problem in some parts of the world. </a:t>
            </a:r>
            <a:r>
              <a:rPr lang="en-US" sz="1200" b="1" kern="1200" baseline="0" dirty="0">
                <a:solidFill>
                  <a:schemeClr val="tx1"/>
                </a:solidFill>
                <a:latin typeface="Calibri" charset="0"/>
                <a:ea typeface="ＭＳ Ｐゴシック" pitchFamily="1" charset="-128"/>
                <a:cs typeface="ＭＳ Ｐゴシック" charset="-128"/>
              </a:rPr>
              <a:t>Question:</a:t>
            </a:r>
            <a:r>
              <a:rPr lang="en-US" sz="1200" kern="1200" baseline="0" dirty="0">
                <a:solidFill>
                  <a:schemeClr val="tx1"/>
                </a:solidFill>
                <a:latin typeface="Calibri" charset="0"/>
                <a:ea typeface="ＭＳ Ｐゴシック" pitchFamily="1" charset="-128"/>
                <a:cs typeface="ＭＳ Ｐゴシック" charset="-128"/>
              </a:rPr>
              <a:t> Can you see any geographical pattern associated with this problem?</a:t>
            </a:r>
            <a:endParaRPr lang="en-US" sz="1800" b="1" dirty="0">
              <a:ea typeface="ＭＳ Ｐゴシック" charset="-128"/>
            </a:endParaRPr>
          </a:p>
        </p:txBody>
      </p:sp>
    </p:spTree>
    <p:extLst>
      <p:ext uri="{BB962C8B-B14F-4D97-AF65-F5344CB8AC3E}">
        <p14:creationId xmlns:p14="http://schemas.microsoft.com/office/powerpoint/2010/main" val="35581205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51556" name="Slide Number Placeholder 3"/>
          <p:cNvSpPr>
            <a:spLocks noGrp="1"/>
          </p:cNvSpPr>
          <p:nvPr>
            <p:ph type="sldNum" sz="quarter" idx="5"/>
          </p:nvPr>
        </p:nvSpPr>
        <p:spPr>
          <a:noFill/>
        </p:spPr>
        <p:txBody>
          <a:bodyPr/>
          <a:lstStyle/>
          <a:p>
            <a:fld id="{F69C5CE7-27ED-8442-82E0-7D612D405E1F}" type="slidenum">
              <a:rPr lang="en-US"/>
              <a:pPr/>
              <a:t>38</a:t>
            </a:fld>
            <a:endParaRPr lang="en-US" dirty="0"/>
          </a:p>
        </p:txBody>
      </p:sp>
    </p:spTree>
    <p:extLst>
      <p:ext uri="{BB962C8B-B14F-4D97-AF65-F5344CB8AC3E}">
        <p14:creationId xmlns:p14="http://schemas.microsoft.com/office/powerpoint/2010/main" val="337624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54628" name="Slide Number Placeholder 3"/>
          <p:cNvSpPr>
            <a:spLocks noGrp="1"/>
          </p:cNvSpPr>
          <p:nvPr>
            <p:ph type="sldNum" sz="quarter" idx="5"/>
          </p:nvPr>
        </p:nvSpPr>
        <p:spPr>
          <a:noFill/>
        </p:spPr>
        <p:txBody>
          <a:bodyPr/>
          <a:lstStyle/>
          <a:p>
            <a:fld id="{B3630167-74B8-4843-98C8-EEC825DD201A}" type="slidenum">
              <a:rPr lang="en-US"/>
              <a:pPr/>
              <a:t>39</a:t>
            </a:fld>
            <a:endParaRPr lang="en-US" dirty="0"/>
          </a:p>
        </p:txBody>
      </p:sp>
    </p:spTree>
    <p:extLst>
      <p:ext uri="{BB962C8B-B14F-4D97-AF65-F5344CB8AC3E}">
        <p14:creationId xmlns:p14="http://schemas.microsoft.com/office/powerpoint/2010/main" val="36879268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p:spPr>
        <p:txBody>
          <a:bodyPr/>
          <a:lstStyle/>
          <a:p>
            <a:r>
              <a:rPr b="1" noProof="1">
                <a:solidFill>
                  <a:srgbClr val="CD0000"/>
                </a:solidFill>
                <a:ea typeface="ＭＳ Ｐゴシック" charset="-128"/>
              </a:rPr>
              <a:t>Figure 12</a:t>
            </a:r>
            <a:r>
              <a:rPr lang="en-US" b="1" noProof="1">
                <a:solidFill>
                  <a:srgbClr val="CD0000"/>
                </a:solidFill>
                <a:ea typeface="ＭＳ Ｐゴシック" charset="-128"/>
              </a:rPr>
              <a:t>-18</a:t>
            </a:r>
            <a:r>
              <a:rPr b="1" noProof="1">
                <a:solidFill>
                  <a:srgbClr val="CD0000"/>
                </a:solidFill>
                <a:ea typeface="ＭＳ Ｐゴシック" charset="-128"/>
              </a:rPr>
              <a:t>:</a:t>
            </a:r>
            <a:r>
              <a:rPr noProof="1">
                <a:solidFill>
                  <a:srgbClr val="CD0000"/>
                </a:solidFill>
                <a:ea typeface="ＭＳ Ｐゴシック" charset="-128"/>
              </a:rPr>
              <a:t> </a:t>
            </a:r>
            <a:r>
              <a:rPr lang="en-US" b="1" dirty="0">
                <a:solidFill>
                  <a:srgbClr val="CD0000"/>
                </a:solidFill>
                <a:ea typeface="ＭＳ Ｐゴシック" charset="-128"/>
              </a:rPr>
              <a:t>N</a:t>
            </a:r>
            <a:r>
              <a:rPr b="1" noProof="1">
                <a:solidFill>
                  <a:srgbClr val="CD0000"/>
                </a:solidFill>
                <a:ea typeface="ＭＳ Ｐゴシック" charset="-128"/>
              </a:rPr>
              <a:t>atural capital degradation. </a:t>
            </a:r>
            <a:r>
              <a:rPr lang="en-US" b="1" baseline="0" noProof="1">
                <a:solidFill>
                  <a:srgbClr val="CD0000"/>
                </a:solidFill>
                <a:ea typeface="ＭＳ Ｐゴシック" charset="-128"/>
              </a:rPr>
              <a:t> </a:t>
            </a:r>
            <a:r>
              <a:rPr lang="en-US" sz="1200" kern="1200" baseline="0" dirty="0">
                <a:solidFill>
                  <a:schemeClr val="tx1"/>
                </a:solidFill>
                <a:latin typeface="Calibri" charset="0"/>
                <a:ea typeface="ＭＳ Ｐゴシック" pitchFamily="1" charset="-128"/>
                <a:cs typeface="ＭＳ Ｐゴシック" charset="-128"/>
              </a:rPr>
              <a:t>White alkaline salts have displaced crops that once grew on this heavily irrigated land in the U.S. state of Colorado.</a:t>
            </a:r>
            <a:endParaRPr noProof="1">
              <a:solidFill>
                <a:srgbClr val="000000"/>
              </a:solidFill>
              <a:latin typeface="FrutigerLTStd-Light" charset="0"/>
              <a:ea typeface="ＭＳ Ｐゴシック" charset="-128"/>
            </a:endParaRPr>
          </a:p>
        </p:txBody>
      </p:sp>
      <p:sp>
        <p:nvSpPr>
          <p:cNvPr id="155652" name="Slide Number Placeholder 3"/>
          <p:cNvSpPr>
            <a:spLocks noGrp="1"/>
          </p:cNvSpPr>
          <p:nvPr>
            <p:ph type="sldNum" sz="quarter" idx="5"/>
          </p:nvPr>
        </p:nvSpPr>
        <p:spPr>
          <a:noFill/>
        </p:spPr>
        <p:txBody>
          <a:bodyPr/>
          <a:lstStyle/>
          <a:p>
            <a:fld id="{6DFFCF7F-919A-B741-9B78-ECC80FB9AB5C}" type="slidenum">
              <a:rPr lang="en-US"/>
              <a:pPr/>
              <a:t>40</a:t>
            </a:fld>
            <a:endParaRPr lang="en-US" dirty="0"/>
          </a:p>
        </p:txBody>
      </p:sp>
    </p:spTree>
    <p:extLst>
      <p:ext uri="{BB962C8B-B14F-4D97-AF65-F5344CB8AC3E}">
        <p14:creationId xmlns:p14="http://schemas.microsoft.com/office/powerpoint/2010/main" val="34074560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56676" name="Slide Number Placeholder 3"/>
          <p:cNvSpPr>
            <a:spLocks noGrp="1"/>
          </p:cNvSpPr>
          <p:nvPr>
            <p:ph type="sldNum" sz="quarter" idx="5"/>
          </p:nvPr>
        </p:nvSpPr>
        <p:spPr>
          <a:noFill/>
        </p:spPr>
        <p:txBody>
          <a:bodyPr/>
          <a:lstStyle/>
          <a:p>
            <a:fld id="{6FCA40F3-7E53-724C-9471-5B7823F07877}" type="slidenum">
              <a:rPr lang="en-US"/>
              <a:pPr/>
              <a:t>42</a:t>
            </a:fld>
            <a:endParaRPr lang="en-US" dirty="0"/>
          </a:p>
        </p:txBody>
      </p:sp>
    </p:spTree>
    <p:extLst>
      <p:ext uri="{BB962C8B-B14F-4D97-AF65-F5344CB8AC3E}">
        <p14:creationId xmlns:p14="http://schemas.microsoft.com/office/powerpoint/2010/main" val="8072827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57700" name="Slide Number Placeholder 3"/>
          <p:cNvSpPr>
            <a:spLocks noGrp="1"/>
          </p:cNvSpPr>
          <p:nvPr>
            <p:ph type="sldNum" sz="quarter" idx="5"/>
          </p:nvPr>
        </p:nvSpPr>
        <p:spPr>
          <a:noFill/>
        </p:spPr>
        <p:txBody>
          <a:bodyPr/>
          <a:lstStyle/>
          <a:p>
            <a:fld id="{7A02C63B-0579-AD4C-BEA5-B59A79257CC7}" type="slidenum">
              <a:rPr lang="en-US"/>
              <a:pPr/>
              <a:t>43</a:t>
            </a:fld>
            <a:endParaRPr lang="en-US" dirty="0"/>
          </a:p>
        </p:txBody>
      </p:sp>
    </p:spTree>
    <p:extLst>
      <p:ext uri="{BB962C8B-B14F-4D97-AF65-F5344CB8AC3E}">
        <p14:creationId xmlns:p14="http://schemas.microsoft.com/office/powerpoint/2010/main" val="28904527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p:spPr>
        <p:txBody>
          <a:bodyPr/>
          <a:lstStyle/>
          <a:p>
            <a:r>
              <a:rPr b="1" noProof="1">
                <a:solidFill>
                  <a:srgbClr val="000000"/>
                </a:solidFill>
                <a:ea typeface="ＭＳ Ｐゴシック" charset="-128"/>
              </a:rPr>
              <a:t>Figure 12</a:t>
            </a:r>
            <a:r>
              <a:rPr lang="en-US" b="1" noProof="1">
                <a:solidFill>
                  <a:srgbClr val="000000"/>
                </a:solidFill>
                <a:ea typeface="ＭＳ Ｐゴシック" charset="-128"/>
              </a:rPr>
              <a:t>-19</a:t>
            </a:r>
            <a:r>
              <a:rPr b="1" noProof="1">
                <a:solidFill>
                  <a:srgbClr val="000000"/>
                </a:solidFill>
                <a:ea typeface="ＭＳ Ｐゴシック" charset="-128"/>
              </a:rPr>
              <a:t>:</a:t>
            </a:r>
            <a:r>
              <a:rPr noProof="1">
                <a:solidFill>
                  <a:srgbClr val="000000"/>
                </a:solidFill>
                <a:ea typeface="ＭＳ Ｐゴシック" charset="-128"/>
              </a:rPr>
              <a:t> </a:t>
            </a:r>
            <a:r>
              <a:rPr lang="en-US" sz="1200" kern="1200" baseline="0" dirty="0">
                <a:solidFill>
                  <a:schemeClr val="tx1"/>
                </a:solidFill>
                <a:latin typeface="Calibri" charset="0"/>
                <a:ea typeface="ＭＳ Ｐゴシック" pitchFamily="1" charset="-128"/>
                <a:cs typeface="ＭＳ Ｐゴシック" charset="-128"/>
              </a:rPr>
              <a:t>Use of genetically modified crops and foods has advantages and disadvantages. Questions: Which two advantages and which two disadvantages do you think are the most important? Why?</a:t>
            </a:r>
            <a:endParaRPr noProof="1">
              <a:solidFill>
                <a:srgbClr val="000000"/>
              </a:solidFill>
              <a:ea typeface="ＭＳ Ｐゴシック" charset="-128"/>
            </a:endParaRPr>
          </a:p>
        </p:txBody>
      </p:sp>
      <p:sp>
        <p:nvSpPr>
          <p:cNvPr id="158724" name="Slide Number Placeholder 3"/>
          <p:cNvSpPr>
            <a:spLocks noGrp="1"/>
          </p:cNvSpPr>
          <p:nvPr>
            <p:ph type="sldNum" sz="quarter" idx="5"/>
          </p:nvPr>
        </p:nvSpPr>
        <p:spPr>
          <a:noFill/>
        </p:spPr>
        <p:txBody>
          <a:bodyPr/>
          <a:lstStyle/>
          <a:p>
            <a:fld id="{5E968AD4-06CF-CB48-8143-C5E4125E1E85}" type="slidenum">
              <a:rPr lang="en-US"/>
              <a:pPr/>
              <a:t>44</a:t>
            </a:fld>
            <a:endParaRPr lang="en-US" dirty="0"/>
          </a:p>
        </p:txBody>
      </p:sp>
    </p:spTree>
    <p:extLst>
      <p:ext uri="{BB962C8B-B14F-4D97-AF65-F5344CB8AC3E}">
        <p14:creationId xmlns:p14="http://schemas.microsoft.com/office/powerpoint/2010/main" val="17236384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59748" name="Slide Number Placeholder 3"/>
          <p:cNvSpPr>
            <a:spLocks noGrp="1"/>
          </p:cNvSpPr>
          <p:nvPr>
            <p:ph type="sldNum" sz="quarter" idx="5"/>
          </p:nvPr>
        </p:nvSpPr>
        <p:spPr>
          <a:noFill/>
        </p:spPr>
        <p:txBody>
          <a:bodyPr/>
          <a:lstStyle/>
          <a:p>
            <a:fld id="{7ABCBAAE-ABEB-984D-9935-2A85FCF2146D}" type="slidenum">
              <a:rPr lang="en-US"/>
              <a:pPr/>
              <a:t>45</a:t>
            </a:fld>
            <a:endParaRPr lang="en-US" dirty="0"/>
          </a:p>
        </p:txBody>
      </p:sp>
    </p:spTree>
    <p:extLst>
      <p:ext uri="{BB962C8B-B14F-4D97-AF65-F5344CB8AC3E}">
        <p14:creationId xmlns:p14="http://schemas.microsoft.com/office/powerpoint/2010/main" val="3989173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15716" name="Slide Number Placeholder 3"/>
          <p:cNvSpPr>
            <a:spLocks noGrp="1"/>
          </p:cNvSpPr>
          <p:nvPr>
            <p:ph type="sldNum" sz="quarter" idx="5"/>
          </p:nvPr>
        </p:nvSpPr>
        <p:spPr>
          <a:noFill/>
        </p:spPr>
        <p:txBody>
          <a:bodyPr/>
          <a:lstStyle/>
          <a:p>
            <a:fld id="{53834E0C-740A-2A4D-B1F4-C00534067F9A}" type="slidenum">
              <a:rPr lang="en-US"/>
              <a:pPr/>
              <a:t>5</a:t>
            </a:fld>
            <a:endParaRPr lang="en-US" dirty="0"/>
          </a:p>
        </p:txBody>
      </p:sp>
    </p:spTree>
    <p:extLst>
      <p:ext uri="{BB962C8B-B14F-4D97-AF65-F5344CB8AC3E}">
        <p14:creationId xmlns:p14="http://schemas.microsoft.com/office/powerpoint/2010/main" val="14725126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60772" name="Slide Number Placeholder 3"/>
          <p:cNvSpPr>
            <a:spLocks noGrp="1"/>
          </p:cNvSpPr>
          <p:nvPr>
            <p:ph type="sldNum" sz="quarter" idx="5"/>
          </p:nvPr>
        </p:nvSpPr>
        <p:spPr>
          <a:noFill/>
        </p:spPr>
        <p:txBody>
          <a:bodyPr/>
          <a:lstStyle/>
          <a:p>
            <a:fld id="{F784918B-3D6D-1A40-A3A5-CFA3E0CF9421}" type="slidenum">
              <a:rPr lang="en-US"/>
              <a:pPr/>
              <a:t>46</a:t>
            </a:fld>
            <a:endParaRPr lang="en-US" dirty="0"/>
          </a:p>
        </p:txBody>
      </p:sp>
    </p:spTree>
    <p:extLst>
      <p:ext uri="{BB962C8B-B14F-4D97-AF65-F5344CB8AC3E}">
        <p14:creationId xmlns:p14="http://schemas.microsoft.com/office/powerpoint/2010/main" val="35901699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p:spPr>
        <p:txBody>
          <a:bodyPr/>
          <a:lstStyle/>
          <a:p>
            <a:r>
              <a:rPr b="1" noProof="1">
                <a:solidFill>
                  <a:srgbClr val="000000"/>
                </a:solidFill>
                <a:ea typeface="ＭＳ Ｐゴシック" charset="-128"/>
              </a:rPr>
              <a:t>Figure 12</a:t>
            </a:r>
            <a:r>
              <a:rPr lang="en-US" b="1" noProof="1">
                <a:solidFill>
                  <a:srgbClr val="000000"/>
                </a:solidFill>
                <a:ea typeface="ＭＳ Ｐゴシック" charset="-128"/>
              </a:rPr>
              <a:t>-20</a:t>
            </a:r>
            <a:r>
              <a:rPr b="1" noProof="1">
                <a:solidFill>
                  <a:srgbClr val="000000"/>
                </a:solidFill>
                <a:ea typeface="ＭＳ Ｐゴシック" charset="-128"/>
              </a:rPr>
              <a:t>:</a:t>
            </a:r>
            <a:r>
              <a:rPr noProof="1">
                <a:solidFill>
                  <a:srgbClr val="000000"/>
                </a:solidFill>
                <a:ea typeface="ＭＳ Ｐゴシック" charset="-128"/>
              </a:rPr>
              <a:t> </a:t>
            </a:r>
            <a:r>
              <a:rPr lang="en-US" sz="1200" kern="1200" baseline="0" dirty="0">
                <a:solidFill>
                  <a:schemeClr val="tx1"/>
                </a:solidFill>
                <a:latin typeface="Calibri" charset="0"/>
                <a:ea typeface="ＭＳ Ｐゴシック" pitchFamily="1" charset="-128"/>
                <a:cs typeface="ＭＳ Ｐゴシック" charset="-128"/>
              </a:rPr>
              <a:t>Use of animal feedlots and confined animal feeding operations has advantages and disadvantages. Questions: Which single advantage and which single disadvantage do you think are the most important? Why?</a:t>
            </a:r>
            <a:endParaRPr noProof="1">
              <a:solidFill>
                <a:srgbClr val="000000"/>
              </a:solidFill>
              <a:ea typeface="ＭＳ Ｐゴシック" charset="-128"/>
            </a:endParaRPr>
          </a:p>
        </p:txBody>
      </p:sp>
      <p:sp>
        <p:nvSpPr>
          <p:cNvPr id="161796" name="Slide Number Placeholder 3"/>
          <p:cNvSpPr>
            <a:spLocks noGrp="1"/>
          </p:cNvSpPr>
          <p:nvPr>
            <p:ph type="sldNum" sz="quarter" idx="5"/>
          </p:nvPr>
        </p:nvSpPr>
        <p:spPr>
          <a:noFill/>
        </p:spPr>
        <p:txBody>
          <a:bodyPr/>
          <a:lstStyle/>
          <a:p>
            <a:fld id="{8AF2C3ED-518D-AE44-8004-1BB063BF2FB8}" type="slidenum">
              <a:rPr lang="en-US"/>
              <a:pPr/>
              <a:t>47</a:t>
            </a:fld>
            <a:endParaRPr lang="en-US" dirty="0"/>
          </a:p>
        </p:txBody>
      </p:sp>
    </p:spTree>
    <p:extLst>
      <p:ext uri="{BB962C8B-B14F-4D97-AF65-F5344CB8AC3E}">
        <p14:creationId xmlns:p14="http://schemas.microsoft.com/office/powerpoint/2010/main" val="780955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62820" name="Slide Number Placeholder 3"/>
          <p:cNvSpPr>
            <a:spLocks noGrp="1"/>
          </p:cNvSpPr>
          <p:nvPr>
            <p:ph type="sldNum" sz="quarter" idx="5"/>
          </p:nvPr>
        </p:nvSpPr>
        <p:spPr>
          <a:noFill/>
        </p:spPr>
        <p:txBody>
          <a:bodyPr/>
          <a:lstStyle/>
          <a:p>
            <a:fld id="{5381ACE6-D9C7-1E4A-BAB3-15C8CC918123}" type="slidenum">
              <a:rPr lang="en-US"/>
              <a:pPr/>
              <a:t>48</a:t>
            </a:fld>
            <a:endParaRPr lang="en-US" dirty="0"/>
          </a:p>
        </p:txBody>
      </p:sp>
    </p:spTree>
    <p:extLst>
      <p:ext uri="{BB962C8B-B14F-4D97-AF65-F5344CB8AC3E}">
        <p14:creationId xmlns:p14="http://schemas.microsoft.com/office/powerpoint/2010/main" val="20074143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a:ln/>
        </p:spPr>
        <p:txBody>
          <a:bodyPr/>
          <a:lstStyle/>
          <a:p>
            <a:r>
              <a:rPr b="1" noProof="1">
                <a:solidFill>
                  <a:srgbClr val="000000"/>
                </a:solidFill>
                <a:ea typeface="ＭＳ Ｐゴシック" charset="-128"/>
              </a:rPr>
              <a:t>Figure 12</a:t>
            </a:r>
            <a:r>
              <a:rPr lang="en-US" b="1" noProof="1">
                <a:solidFill>
                  <a:srgbClr val="000000"/>
                </a:solidFill>
                <a:ea typeface="ＭＳ Ｐゴシック" charset="-128"/>
              </a:rPr>
              <a:t>-21</a:t>
            </a:r>
            <a:r>
              <a:rPr b="1" noProof="1">
                <a:solidFill>
                  <a:srgbClr val="000000"/>
                </a:solidFill>
                <a:ea typeface="ＭＳ Ｐゴシック" charset="-128"/>
              </a:rPr>
              <a:t>:</a:t>
            </a:r>
            <a:r>
              <a:rPr noProof="1">
                <a:solidFill>
                  <a:srgbClr val="000000"/>
                </a:solidFill>
                <a:ea typeface="ＭＳ Ｐゴシック" charset="-128"/>
              </a:rPr>
              <a:t> </a:t>
            </a:r>
            <a:r>
              <a:rPr lang="en-US" sz="1200" kern="1200" baseline="0" dirty="0">
                <a:solidFill>
                  <a:schemeClr val="tx1"/>
                </a:solidFill>
                <a:latin typeface="Calibri" charset="0"/>
                <a:ea typeface="ＭＳ Ｐゴシック" pitchFamily="1" charset="-128"/>
                <a:cs typeface="ＭＳ Ｐゴシック" charset="-128"/>
              </a:rPr>
              <a:t>Use of aquaculture has advantages and disadvantages. Questions: Which single advantage and which single disadvantage do you think are the most important? Why?</a:t>
            </a:r>
            <a:endParaRPr noProof="1">
              <a:solidFill>
                <a:srgbClr val="000000"/>
              </a:solidFill>
              <a:ea typeface="ＭＳ Ｐゴシック" charset="-128"/>
            </a:endParaRPr>
          </a:p>
        </p:txBody>
      </p:sp>
      <p:sp>
        <p:nvSpPr>
          <p:cNvPr id="163844" name="Slide Number Placeholder 3"/>
          <p:cNvSpPr>
            <a:spLocks noGrp="1"/>
          </p:cNvSpPr>
          <p:nvPr>
            <p:ph type="sldNum" sz="quarter" idx="5"/>
          </p:nvPr>
        </p:nvSpPr>
        <p:spPr>
          <a:noFill/>
        </p:spPr>
        <p:txBody>
          <a:bodyPr/>
          <a:lstStyle/>
          <a:p>
            <a:fld id="{8D93E356-A296-4E47-8098-0E2F4A0C1AA1}" type="slidenum">
              <a:rPr lang="en-US"/>
              <a:pPr/>
              <a:t>49</a:t>
            </a:fld>
            <a:endParaRPr lang="en-US" dirty="0"/>
          </a:p>
        </p:txBody>
      </p:sp>
    </p:spTree>
    <p:extLst>
      <p:ext uri="{BB962C8B-B14F-4D97-AF65-F5344CB8AC3E}">
        <p14:creationId xmlns:p14="http://schemas.microsoft.com/office/powerpoint/2010/main" val="10374882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64868" name="Slide Number Placeholder 3"/>
          <p:cNvSpPr>
            <a:spLocks noGrp="1"/>
          </p:cNvSpPr>
          <p:nvPr>
            <p:ph type="sldNum" sz="quarter" idx="5"/>
          </p:nvPr>
        </p:nvSpPr>
        <p:spPr>
          <a:noFill/>
        </p:spPr>
        <p:txBody>
          <a:bodyPr/>
          <a:lstStyle/>
          <a:p>
            <a:fld id="{6E59B5D2-4BE4-4D40-BEDB-4EC8A0EE7FE9}" type="slidenum">
              <a:rPr lang="en-US"/>
              <a:pPr/>
              <a:t>50</a:t>
            </a:fld>
            <a:endParaRPr lang="en-US" dirty="0"/>
          </a:p>
        </p:txBody>
      </p:sp>
    </p:spTree>
    <p:extLst>
      <p:ext uri="{BB962C8B-B14F-4D97-AF65-F5344CB8AC3E}">
        <p14:creationId xmlns:p14="http://schemas.microsoft.com/office/powerpoint/2010/main" val="23813699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65892" name="Slide Number Placeholder 3"/>
          <p:cNvSpPr>
            <a:spLocks noGrp="1"/>
          </p:cNvSpPr>
          <p:nvPr>
            <p:ph type="sldNum" sz="quarter" idx="5"/>
          </p:nvPr>
        </p:nvSpPr>
        <p:spPr>
          <a:noFill/>
        </p:spPr>
        <p:txBody>
          <a:bodyPr/>
          <a:lstStyle/>
          <a:p>
            <a:fld id="{759C7AB4-D5F1-B746-B35C-59865F480ABA}" type="slidenum">
              <a:rPr lang="en-US"/>
              <a:pPr/>
              <a:t>51</a:t>
            </a:fld>
            <a:endParaRPr lang="en-US" dirty="0"/>
          </a:p>
        </p:txBody>
      </p:sp>
    </p:spTree>
    <p:extLst>
      <p:ext uri="{BB962C8B-B14F-4D97-AF65-F5344CB8AC3E}">
        <p14:creationId xmlns:p14="http://schemas.microsoft.com/office/powerpoint/2010/main" val="25664420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67940" name="Slide Number Placeholder 3"/>
          <p:cNvSpPr>
            <a:spLocks noGrp="1"/>
          </p:cNvSpPr>
          <p:nvPr>
            <p:ph type="sldNum" sz="quarter" idx="5"/>
          </p:nvPr>
        </p:nvSpPr>
        <p:spPr>
          <a:noFill/>
        </p:spPr>
        <p:txBody>
          <a:bodyPr/>
          <a:lstStyle/>
          <a:p>
            <a:fld id="{028E2DDD-7777-584C-A7CC-B1CB4849915A}" type="slidenum">
              <a:rPr lang="en-US"/>
              <a:pPr/>
              <a:t>52</a:t>
            </a:fld>
            <a:endParaRPr lang="en-US" dirty="0"/>
          </a:p>
        </p:txBody>
      </p:sp>
    </p:spTree>
    <p:extLst>
      <p:ext uri="{BB962C8B-B14F-4D97-AF65-F5344CB8AC3E}">
        <p14:creationId xmlns:p14="http://schemas.microsoft.com/office/powerpoint/2010/main" val="36223127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68964" name="Slide Number Placeholder 3"/>
          <p:cNvSpPr>
            <a:spLocks noGrp="1"/>
          </p:cNvSpPr>
          <p:nvPr>
            <p:ph type="sldNum" sz="quarter" idx="5"/>
          </p:nvPr>
        </p:nvSpPr>
        <p:spPr>
          <a:noFill/>
        </p:spPr>
        <p:txBody>
          <a:bodyPr/>
          <a:lstStyle/>
          <a:p>
            <a:fld id="{DE166B45-AFED-CC40-96CE-999467817145}" type="slidenum">
              <a:rPr lang="en-US"/>
              <a:pPr/>
              <a:t>53</a:t>
            </a:fld>
            <a:endParaRPr lang="en-US" dirty="0"/>
          </a:p>
        </p:txBody>
      </p:sp>
    </p:spTree>
    <p:extLst>
      <p:ext uri="{BB962C8B-B14F-4D97-AF65-F5344CB8AC3E}">
        <p14:creationId xmlns:p14="http://schemas.microsoft.com/office/powerpoint/2010/main" val="24771245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72036" name="Slide Number Placeholder 3"/>
          <p:cNvSpPr>
            <a:spLocks noGrp="1"/>
          </p:cNvSpPr>
          <p:nvPr>
            <p:ph type="sldNum" sz="quarter" idx="5"/>
          </p:nvPr>
        </p:nvSpPr>
        <p:spPr>
          <a:noFill/>
        </p:spPr>
        <p:txBody>
          <a:bodyPr/>
          <a:lstStyle/>
          <a:p>
            <a:fld id="{DEC80014-0E5D-C14D-B128-34B1D7BD92F4}" type="slidenum">
              <a:rPr lang="en-US"/>
              <a:pPr/>
              <a:t>54</a:t>
            </a:fld>
            <a:endParaRPr lang="en-US" dirty="0"/>
          </a:p>
        </p:txBody>
      </p:sp>
    </p:spTree>
    <p:extLst>
      <p:ext uri="{BB962C8B-B14F-4D97-AF65-F5344CB8AC3E}">
        <p14:creationId xmlns:p14="http://schemas.microsoft.com/office/powerpoint/2010/main" val="19977689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73060" name="Slide Number Placeholder 3"/>
          <p:cNvSpPr>
            <a:spLocks noGrp="1"/>
          </p:cNvSpPr>
          <p:nvPr>
            <p:ph type="sldNum" sz="quarter" idx="5"/>
          </p:nvPr>
        </p:nvSpPr>
        <p:spPr>
          <a:noFill/>
        </p:spPr>
        <p:txBody>
          <a:bodyPr/>
          <a:lstStyle/>
          <a:p>
            <a:fld id="{89448531-4290-9A43-B430-CDFCBD883800}" type="slidenum">
              <a:rPr lang="en-US"/>
              <a:pPr/>
              <a:t>55</a:t>
            </a:fld>
            <a:endParaRPr lang="en-US" dirty="0"/>
          </a:p>
        </p:txBody>
      </p:sp>
    </p:spTree>
    <p:extLst>
      <p:ext uri="{BB962C8B-B14F-4D97-AF65-F5344CB8AC3E}">
        <p14:creationId xmlns:p14="http://schemas.microsoft.com/office/powerpoint/2010/main" val="570067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17764" name="Slide Number Placeholder 3"/>
          <p:cNvSpPr>
            <a:spLocks noGrp="1"/>
          </p:cNvSpPr>
          <p:nvPr>
            <p:ph type="sldNum" sz="quarter" idx="5"/>
          </p:nvPr>
        </p:nvSpPr>
        <p:spPr>
          <a:noFill/>
        </p:spPr>
        <p:txBody>
          <a:bodyPr/>
          <a:lstStyle/>
          <a:p>
            <a:fld id="{3C907FE6-CCAF-0A4C-BD79-8CDF4025FD41}" type="slidenum">
              <a:rPr lang="en-US"/>
              <a:pPr/>
              <a:t>6</a:t>
            </a:fld>
            <a:endParaRPr lang="en-US" dirty="0"/>
          </a:p>
        </p:txBody>
      </p:sp>
    </p:spTree>
    <p:extLst>
      <p:ext uri="{BB962C8B-B14F-4D97-AF65-F5344CB8AC3E}">
        <p14:creationId xmlns:p14="http://schemas.microsoft.com/office/powerpoint/2010/main" val="28638914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Figure 12-23:</a:t>
            </a:r>
            <a:r>
              <a:rPr lang="en-US" b="1" baseline="0" dirty="0"/>
              <a:t> </a:t>
            </a:r>
            <a:r>
              <a:rPr lang="en-US" sz="1200" kern="1200" baseline="0" dirty="0">
                <a:solidFill>
                  <a:schemeClr val="tx1"/>
                </a:solidFill>
                <a:latin typeface="Calibri" charset="0"/>
                <a:ea typeface="ＭＳ Ｐゴシック" pitchFamily="1" charset="-128"/>
                <a:cs typeface="ＭＳ Ｐゴシック" charset="-128"/>
              </a:rPr>
              <a:t>Use of synthetic pesticides has advantages as well as disadvantages. Questions: Which single advantage and which single disadvantage do you think are the most important? Why?</a:t>
            </a:r>
            <a:endParaRPr lang="en-US" b="1" dirty="0"/>
          </a:p>
        </p:txBody>
      </p:sp>
      <p:sp>
        <p:nvSpPr>
          <p:cNvPr id="4" name="Slide Number Placeholder 3"/>
          <p:cNvSpPr>
            <a:spLocks noGrp="1"/>
          </p:cNvSpPr>
          <p:nvPr>
            <p:ph type="sldNum" sz="quarter" idx="10"/>
          </p:nvPr>
        </p:nvSpPr>
        <p:spPr/>
        <p:txBody>
          <a:bodyPr/>
          <a:lstStyle/>
          <a:p>
            <a:fld id="{F6FBBC56-FA7A-5B46-97B7-B39F19BA4ECA}" type="slidenum">
              <a:rPr lang="en-US" smtClean="0"/>
              <a:pPr/>
              <a:t>56</a:t>
            </a:fld>
            <a:endParaRPr lang="en-US" dirty="0"/>
          </a:p>
        </p:txBody>
      </p:sp>
    </p:spTree>
    <p:extLst>
      <p:ext uri="{BB962C8B-B14F-4D97-AF65-F5344CB8AC3E}">
        <p14:creationId xmlns:p14="http://schemas.microsoft.com/office/powerpoint/2010/main" val="10285367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ln/>
        </p:spPr>
        <p:txBody>
          <a:bodyPr/>
          <a:lstStyle/>
          <a:p>
            <a:r>
              <a:rPr b="1" noProof="1">
                <a:solidFill>
                  <a:srgbClr val="00FF00"/>
                </a:solidFill>
                <a:ea typeface="ＭＳ Ｐゴシック" charset="-128"/>
              </a:rPr>
              <a:t>Figure 12</a:t>
            </a:r>
            <a:r>
              <a:rPr lang="en-US" b="1" noProof="1">
                <a:solidFill>
                  <a:srgbClr val="00FF00"/>
                </a:solidFill>
                <a:ea typeface="ＭＳ Ｐゴシック" charset="-128"/>
              </a:rPr>
              <a:t>-24</a:t>
            </a:r>
            <a:r>
              <a:rPr b="1" noProof="1">
                <a:solidFill>
                  <a:srgbClr val="00FF00"/>
                </a:solidFill>
                <a:ea typeface="ＭＳ Ｐゴシック" charset="-128"/>
              </a:rPr>
              <a:t>:</a:t>
            </a:r>
            <a:r>
              <a:rPr noProof="1">
                <a:solidFill>
                  <a:srgbClr val="00FF00"/>
                </a:solidFill>
                <a:ea typeface="ＭＳ Ｐゴシック" charset="-128"/>
              </a:rPr>
              <a:t> </a:t>
            </a:r>
            <a:r>
              <a:rPr lang="en-US" b="1" dirty="0">
                <a:solidFill>
                  <a:srgbClr val="00FF00"/>
                </a:solidFill>
                <a:ea typeface="ＭＳ Ｐゴシック" charset="-128"/>
              </a:rPr>
              <a:t>I</a:t>
            </a:r>
            <a:r>
              <a:rPr b="1" noProof="1">
                <a:solidFill>
                  <a:srgbClr val="00FF00"/>
                </a:solidFill>
                <a:ea typeface="ＭＳ Ｐゴシック" charset="-128"/>
              </a:rPr>
              <a:t>ndividuals matter. </a:t>
            </a:r>
            <a:r>
              <a:rPr lang="en-US" sz="1200" kern="1200" baseline="0" dirty="0">
                <a:solidFill>
                  <a:schemeClr val="tx1"/>
                </a:solidFill>
                <a:latin typeface="Calibri" charset="0"/>
                <a:ea typeface="ＭＳ Ｐゴシック" pitchFamily="1" charset="-128"/>
                <a:cs typeface="ＭＳ Ｐゴシック" charset="-128"/>
              </a:rPr>
              <a:t>You can reduce your exposure to pesticides. Questions: Which three of these steps do you think are the most important ones to take? Why?</a:t>
            </a:r>
            <a:endParaRPr noProof="1">
              <a:solidFill>
                <a:srgbClr val="000000"/>
              </a:solidFill>
              <a:ea typeface="ＭＳ Ｐゴシック" charset="-128"/>
            </a:endParaRPr>
          </a:p>
        </p:txBody>
      </p:sp>
      <p:sp>
        <p:nvSpPr>
          <p:cNvPr id="176132" name="Slide Number Placeholder 3"/>
          <p:cNvSpPr>
            <a:spLocks noGrp="1"/>
          </p:cNvSpPr>
          <p:nvPr>
            <p:ph type="sldNum" sz="quarter" idx="5"/>
          </p:nvPr>
        </p:nvSpPr>
        <p:spPr>
          <a:noFill/>
        </p:spPr>
        <p:txBody>
          <a:bodyPr/>
          <a:lstStyle/>
          <a:p>
            <a:fld id="{5C98F38D-8A98-8E42-B41F-1E0E791478E7}" type="slidenum">
              <a:rPr lang="en-US"/>
              <a:pPr/>
              <a:t>57</a:t>
            </a:fld>
            <a:endParaRPr lang="en-US" dirty="0"/>
          </a:p>
        </p:txBody>
      </p:sp>
    </p:spTree>
    <p:extLst>
      <p:ext uri="{BB962C8B-B14F-4D97-AF65-F5344CB8AC3E}">
        <p14:creationId xmlns:p14="http://schemas.microsoft.com/office/powerpoint/2010/main" val="25480756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74084" name="Slide Number Placeholder 3"/>
          <p:cNvSpPr>
            <a:spLocks noGrp="1"/>
          </p:cNvSpPr>
          <p:nvPr>
            <p:ph type="sldNum" sz="quarter" idx="5"/>
          </p:nvPr>
        </p:nvSpPr>
        <p:spPr>
          <a:noFill/>
        </p:spPr>
        <p:txBody>
          <a:bodyPr/>
          <a:lstStyle/>
          <a:p>
            <a:fld id="{BC1EC32D-7712-E544-BAEF-EFEAC4F097AA}" type="slidenum">
              <a:rPr lang="en-US"/>
              <a:pPr/>
              <a:t>59</a:t>
            </a:fld>
            <a:endParaRPr lang="en-US" dirty="0"/>
          </a:p>
        </p:txBody>
      </p:sp>
    </p:spTree>
    <p:extLst>
      <p:ext uri="{BB962C8B-B14F-4D97-AF65-F5344CB8AC3E}">
        <p14:creationId xmlns:p14="http://schemas.microsoft.com/office/powerpoint/2010/main" val="11488681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78180" name="Slide Number Placeholder 3"/>
          <p:cNvSpPr>
            <a:spLocks noGrp="1"/>
          </p:cNvSpPr>
          <p:nvPr>
            <p:ph type="sldNum" sz="quarter" idx="5"/>
          </p:nvPr>
        </p:nvSpPr>
        <p:spPr>
          <a:noFill/>
        </p:spPr>
        <p:txBody>
          <a:bodyPr/>
          <a:lstStyle/>
          <a:p>
            <a:fld id="{08A7ED9F-494E-4540-ADFF-53B4623CB009}" type="slidenum">
              <a:rPr lang="en-US"/>
              <a:pPr/>
              <a:t>60</a:t>
            </a:fld>
            <a:endParaRPr lang="en-US" dirty="0"/>
          </a:p>
        </p:txBody>
      </p:sp>
    </p:spTree>
    <p:extLst>
      <p:ext uri="{BB962C8B-B14F-4D97-AF65-F5344CB8AC3E}">
        <p14:creationId xmlns:p14="http://schemas.microsoft.com/office/powerpoint/2010/main" val="384934784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79204" name="Slide Number Placeholder 3"/>
          <p:cNvSpPr>
            <a:spLocks noGrp="1"/>
          </p:cNvSpPr>
          <p:nvPr>
            <p:ph type="sldNum" sz="quarter" idx="5"/>
          </p:nvPr>
        </p:nvSpPr>
        <p:spPr>
          <a:noFill/>
        </p:spPr>
        <p:txBody>
          <a:bodyPr/>
          <a:lstStyle/>
          <a:p>
            <a:fld id="{F5D78D10-4C9C-FB4A-AED9-EC9104CE0C99}" type="slidenum">
              <a:rPr lang="en-US"/>
              <a:pPr/>
              <a:t>61</a:t>
            </a:fld>
            <a:endParaRPr lang="en-US" dirty="0"/>
          </a:p>
        </p:txBody>
      </p:sp>
    </p:spTree>
    <p:extLst>
      <p:ext uri="{BB962C8B-B14F-4D97-AF65-F5344CB8AC3E}">
        <p14:creationId xmlns:p14="http://schemas.microsoft.com/office/powerpoint/2010/main" val="28422060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80228" name="Slide Number Placeholder 3"/>
          <p:cNvSpPr>
            <a:spLocks noGrp="1"/>
          </p:cNvSpPr>
          <p:nvPr>
            <p:ph type="sldNum" sz="quarter" idx="5"/>
          </p:nvPr>
        </p:nvSpPr>
        <p:spPr>
          <a:noFill/>
        </p:spPr>
        <p:txBody>
          <a:bodyPr/>
          <a:lstStyle/>
          <a:p>
            <a:fld id="{51421FA7-9F54-E04F-A544-48E6F0EB0E71}" type="slidenum">
              <a:rPr lang="en-US"/>
              <a:pPr/>
              <a:t>62</a:t>
            </a:fld>
            <a:endParaRPr lang="en-US" dirty="0"/>
          </a:p>
        </p:txBody>
      </p:sp>
    </p:spTree>
    <p:extLst>
      <p:ext uri="{BB962C8B-B14F-4D97-AF65-F5344CB8AC3E}">
        <p14:creationId xmlns:p14="http://schemas.microsoft.com/office/powerpoint/2010/main" val="296751335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p:spPr>
        <p:txBody>
          <a:bodyPr/>
          <a:lstStyle/>
          <a:p>
            <a:r>
              <a:rPr b="1" noProof="1">
                <a:solidFill>
                  <a:srgbClr val="00FF00"/>
                </a:solidFill>
                <a:ea typeface="ＭＳ Ｐゴシック" charset="-128"/>
              </a:rPr>
              <a:t>Figure 12</a:t>
            </a:r>
            <a:r>
              <a:rPr lang="en-US" b="1" noProof="1">
                <a:solidFill>
                  <a:srgbClr val="00FF00"/>
                </a:solidFill>
                <a:ea typeface="ＭＳ Ｐゴシック" charset="-128"/>
              </a:rPr>
              <a:t>-25</a:t>
            </a:r>
            <a:r>
              <a:rPr b="1" noProof="1">
                <a:solidFill>
                  <a:srgbClr val="00FF00"/>
                </a:solidFill>
                <a:ea typeface="ＭＳ Ｐゴシック" charset="-128"/>
              </a:rPr>
              <a:t>:</a:t>
            </a:r>
            <a:r>
              <a:rPr noProof="1">
                <a:solidFill>
                  <a:srgbClr val="00FF00"/>
                </a:solidFill>
                <a:ea typeface="ＭＳ Ｐゴシック" charset="-128"/>
              </a:rPr>
              <a:t> </a:t>
            </a:r>
            <a:r>
              <a:rPr lang="en-US" b="1" dirty="0">
                <a:solidFill>
                  <a:srgbClr val="00FF00"/>
                </a:solidFill>
                <a:ea typeface="ＭＳ Ｐゴシック" charset="-128"/>
              </a:rPr>
              <a:t>S</a:t>
            </a:r>
            <a:r>
              <a:rPr b="1" noProof="1">
                <a:solidFill>
                  <a:srgbClr val="00FF00"/>
                </a:solidFill>
                <a:ea typeface="ＭＳ Ｐゴシック" charset="-128"/>
              </a:rPr>
              <a:t>olutions. </a:t>
            </a:r>
            <a:r>
              <a:rPr lang="en-US" b="1" baseline="0" noProof="1">
                <a:solidFill>
                  <a:srgbClr val="00FF00"/>
                </a:solidFill>
                <a:ea typeface="ＭＳ Ｐゴシック" charset="-128"/>
              </a:rPr>
              <a:t> </a:t>
            </a:r>
            <a:r>
              <a:rPr lang="en-US" sz="1200" kern="1200" baseline="0" dirty="0">
                <a:solidFill>
                  <a:schemeClr val="tx1"/>
                </a:solidFill>
                <a:latin typeface="Calibri" charset="0"/>
                <a:ea typeface="ＭＳ Ｐゴシック" pitchFamily="1" charset="-128"/>
                <a:cs typeface="ＭＳ Ｐゴシック" charset="-128"/>
              </a:rPr>
              <a:t>Genetic engineering can be used to reduce pest damage. Both of these tomato plants were exposed to destructive caterpillars. The normal plant’s leaves are almost gone (left), whereas the genetically altered plant shows little damage (right). Questions: Would you have any concerns about eating the genetically engineered tomato? Why or why not?</a:t>
            </a:r>
            <a:endParaRPr noProof="1">
              <a:solidFill>
                <a:srgbClr val="000000"/>
              </a:solidFill>
              <a:ea typeface="ＭＳ Ｐゴシック" charset="-128"/>
            </a:endParaRPr>
          </a:p>
        </p:txBody>
      </p:sp>
      <p:sp>
        <p:nvSpPr>
          <p:cNvPr id="181252" name="Slide Number Placeholder 3"/>
          <p:cNvSpPr>
            <a:spLocks noGrp="1"/>
          </p:cNvSpPr>
          <p:nvPr>
            <p:ph type="sldNum" sz="quarter" idx="5"/>
          </p:nvPr>
        </p:nvSpPr>
        <p:spPr>
          <a:noFill/>
        </p:spPr>
        <p:txBody>
          <a:bodyPr/>
          <a:lstStyle/>
          <a:p>
            <a:fld id="{9C188F4E-11E0-5243-B6A6-BA7142D39EE4}" type="slidenum">
              <a:rPr lang="en-US"/>
              <a:pPr/>
              <a:t>63</a:t>
            </a:fld>
            <a:endParaRPr lang="en-US" dirty="0"/>
          </a:p>
        </p:txBody>
      </p:sp>
    </p:spTree>
    <p:extLst>
      <p:ext uri="{BB962C8B-B14F-4D97-AF65-F5344CB8AC3E}">
        <p14:creationId xmlns:p14="http://schemas.microsoft.com/office/powerpoint/2010/main" val="83097533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83300" name="Slide Number Placeholder 3"/>
          <p:cNvSpPr>
            <a:spLocks noGrp="1"/>
          </p:cNvSpPr>
          <p:nvPr>
            <p:ph type="sldNum" sz="quarter" idx="5"/>
          </p:nvPr>
        </p:nvSpPr>
        <p:spPr>
          <a:noFill/>
        </p:spPr>
        <p:txBody>
          <a:bodyPr/>
          <a:lstStyle/>
          <a:p>
            <a:fld id="{F44C2E17-936F-4040-A3D1-FC297343DD30}" type="slidenum">
              <a:rPr lang="en-US"/>
              <a:pPr/>
              <a:t>64</a:t>
            </a:fld>
            <a:endParaRPr lang="en-US" dirty="0"/>
          </a:p>
        </p:txBody>
      </p:sp>
    </p:spTree>
    <p:extLst>
      <p:ext uri="{BB962C8B-B14F-4D97-AF65-F5344CB8AC3E}">
        <p14:creationId xmlns:p14="http://schemas.microsoft.com/office/powerpoint/2010/main" val="268238377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18432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84324" name="Slide Number Placeholder 3"/>
          <p:cNvSpPr>
            <a:spLocks noGrp="1"/>
          </p:cNvSpPr>
          <p:nvPr>
            <p:ph type="sldNum" sz="quarter" idx="5"/>
          </p:nvPr>
        </p:nvSpPr>
        <p:spPr>
          <a:noFill/>
        </p:spPr>
        <p:txBody>
          <a:bodyPr/>
          <a:lstStyle/>
          <a:p>
            <a:fld id="{E9F9779C-798D-6B44-A06C-E16E6A7F8AA1}" type="slidenum">
              <a:rPr lang="en-US"/>
              <a:pPr/>
              <a:t>65</a:t>
            </a:fld>
            <a:endParaRPr lang="en-US" dirty="0"/>
          </a:p>
        </p:txBody>
      </p:sp>
    </p:spTree>
    <p:extLst>
      <p:ext uri="{BB962C8B-B14F-4D97-AF65-F5344CB8AC3E}">
        <p14:creationId xmlns:p14="http://schemas.microsoft.com/office/powerpoint/2010/main" val="49014379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85348" name="Slide Number Placeholder 3"/>
          <p:cNvSpPr>
            <a:spLocks noGrp="1"/>
          </p:cNvSpPr>
          <p:nvPr>
            <p:ph type="sldNum" sz="quarter" idx="5"/>
          </p:nvPr>
        </p:nvSpPr>
        <p:spPr>
          <a:noFill/>
        </p:spPr>
        <p:txBody>
          <a:bodyPr/>
          <a:lstStyle/>
          <a:p>
            <a:fld id="{B364CA7B-4595-7042-8DCB-F8013B0587A8}" type="slidenum">
              <a:rPr lang="en-US"/>
              <a:pPr/>
              <a:t>66</a:t>
            </a:fld>
            <a:endParaRPr lang="en-US" dirty="0"/>
          </a:p>
        </p:txBody>
      </p:sp>
    </p:spTree>
    <p:extLst>
      <p:ext uri="{BB962C8B-B14F-4D97-AF65-F5344CB8AC3E}">
        <p14:creationId xmlns:p14="http://schemas.microsoft.com/office/powerpoint/2010/main" val="1135628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19812" name="Slide Number Placeholder 3"/>
          <p:cNvSpPr>
            <a:spLocks noGrp="1"/>
          </p:cNvSpPr>
          <p:nvPr>
            <p:ph type="sldNum" sz="quarter" idx="5"/>
          </p:nvPr>
        </p:nvSpPr>
        <p:spPr>
          <a:noFill/>
        </p:spPr>
        <p:txBody>
          <a:bodyPr/>
          <a:lstStyle/>
          <a:p>
            <a:fld id="{840E1FD3-A58C-5D4C-BB31-C56D67C41700}" type="slidenum">
              <a:rPr lang="en-US"/>
              <a:pPr/>
              <a:t>7</a:t>
            </a:fld>
            <a:endParaRPr lang="en-US" dirty="0"/>
          </a:p>
        </p:txBody>
      </p:sp>
    </p:spTree>
    <p:extLst>
      <p:ext uri="{BB962C8B-B14F-4D97-AF65-F5344CB8AC3E}">
        <p14:creationId xmlns:p14="http://schemas.microsoft.com/office/powerpoint/2010/main" val="381303921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18637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86372" name="Slide Number Placeholder 3"/>
          <p:cNvSpPr>
            <a:spLocks noGrp="1"/>
          </p:cNvSpPr>
          <p:nvPr>
            <p:ph type="sldNum" sz="quarter" idx="5"/>
          </p:nvPr>
        </p:nvSpPr>
        <p:spPr>
          <a:noFill/>
        </p:spPr>
        <p:txBody>
          <a:bodyPr/>
          <a:lstStyle/>
          <a:p>
            <a:fld id="{89484E0C-D0D2-984A-85AF-02A33207DC2F}" type="slidenum">
              <a:rPr lang="en-US"/>
              <a:pPr/>
              <a:t>67</a:t>
            </a:fld>
            <a:endParaRPr lang="en-US" dirty="0"/>
          </a:p>
        </p:txBody>
      </p:sp>
    </p:spTree>
    <p:extLst>
      <p:ext uri="{BB962C8B-B14F-4D97-AF65-F5344CB8AC3E}">
        <p14:creationId xmlns:p14="http://schemas.microsoft.com/office/powerpoint/2010/main" val="186615918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Figure 12-27: </a:t>
            </a:r>
            <a:r>
              <a:rPr lang="en-US" sz="1200" kern="1200" baseline="0" dirty="0">
                <a:solidFill>
                  <a:schemeClr val="tx1"/>
                </a:solidFill>
                <a:latin typeface="Calibri" charset="0"/>
                <a:ea typeface="ＭＳ Ｐゴシック" pitchFamily="1" charset="-128"/>
                <a:cs typeface="ＭＳ Ｐゴシック" charset="-128"/>
              </a:rPr>
              <a:t>A vertical farm building that could be used to grow a diversity of crops.</a:t>
            </a:r>
            <a:endParaRPr lang="en-US" b="1" dirty="0"/>
          </a:p>
        </p:txBody>
      </p:sp>
      <p:sp>
        <p:nvSpPr>
          <p:cNvPr id="4" name="Slide Number Placeholder 3"/>
          <p:cNvSpPr>
            <a:spLocks noGrp="1"/>
          </p:cNvSpPr>
          <p:nvPr>
            <p:ph type="sldNum" sz="quarter" idx="10"/>
          </p:nvPr>
        </p:nvSpPr>
        <p:spPr/>
        <p:txBody>
          <a:bodyPr/>
          <a:lstStyle/>
          <a:p>
            <a:fld id="{F6FBBC56-FA7A-5B46-97B7-B39F19BA4ECA}" type="slidenum">
              <a:rPr lang="en-US" smtClean="0"/>
              <a:pPr/>
              <a:t>69</a:t>
            </a:fld>
            <a:endParaRPr lang="en-US" dirty="0"/>
          </a:p>
        </p:txBody>
      </p:sp>
    </p:spTree>
    <p:extLst>
      <p:ext uri="{BB962C8B-B14F-4D97-AF65-F5344CB8AC3E}">
        <p14:creationId xmlns:p14="http://schemas.microsoft.com/office/powerpoint/2010/main" val="220475745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18739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87396" name="Slide Number Placeholder 3"/>
          <p:cNvSpPr>
            <a:spLocks noGrp="1"/>
          </p:cNvSpPr>
          <p:nvPr>
            <p:ph type="sldNum" sz="quarter" idx="5"/>
          </p:nvPr>
        </p:nvSpPr>
        <p:spPr>
          <a:noFill/>
        </p:spPr>
        <p:txBody>
          <a:bodyPr/>
          <a:lstStyle/>
          <a:p>
            <a:fld id="{84E3AD35-5F74-5E47-BAE4-8D265178945F}" type="slidenum">
              <a:rPr lang="en-US"/>
              <a:pPr/>
              <a:t>70</a:t>
            </a:fld>
            <a:endParaRPr lang="en-US" dirty="0"/>
          </a:p>
        </p:txBody>
      </p:sp>
    </p:spTree>
    <p:extLst>
      <p:ext uri="{BB962C8B-B14F-4D97-AF65-F5344CB8AC3E}">
        <p14:creationId xmlns:p14="http://schemas.microsoft.com/office/powerpoint/2010/main" val="97781712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18841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88420" name="Slide Number Placeholder 3"/>
          <p:cNvSpPr>
            <a:spLocks noGrp="1"/>
          </p:cNvSpPr>
          <p:nvPr>
            <p:ph type="sldNum" sz="quarter" idx="5"/>
          </p:nvPr>
        </p:nvSpPr>
        <p:spPr>
          <a:noFill/>
        </p:spPr>
        <p:txBody>
          <a:bodyPr/>
          <a:lstStyle/>
          <a:p>
            <a:fld id="{B15A4910-D3A6-E04C-BC37-F833E71C15AA}" type="slidenum">
              <a:rPr lang="en-US"/>
              <a:pPr/>
              <a:t>71</a:t>
            </a:fld>
            <a:endParaRPr lang="en-US" dirty="0"/>
          </a:p>
        </p:txBody>
      </p:sp>
    </p:spTree>
    <p:extLst>
      <p:ext uri="{BB962C8B-B14F-4D97-AF65-F5344CB8AC3E}">
        <p14:creationId xmlns:p14="http://schemas.microsoft.com/office/powerpoint/2010/main" val="68581996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noFill/>
          <a:ln/>
        </p:spPr>
        <p:txBody>
          <a:bodyPr/>
          <a:lstStyle/>
          <a:p>
            <a:r>
              <a:rPr b="1" noProof="1">
                <a:solidFill>
                  <a:srgbClr val="00FF00"/>
                </a:solidFill>
                <a:ea typeface="ＭＳ Ｐゴシック" charset="-128"/>
              </a:rPr>
              <a:t>Figure 12</a:t>
            </a:r>
            <a:r>
              <a:rPr lang="en-US" b="1" noProof="1">
                <a:solidFill>
                  <a:srgbClr val="00FF00"/>
                </a:solidFill>
                <a:ea typeface="ＭＳ Ｐゴシック" charset="-128"/>
              </a:rPr>
              <a:t>-28</a:t>
            </a:r>
            <a:r>
              <a:rPr b="1" noProof="1">
                <a:solidFill>
                  <a:srgbClr val="00FF00"/>
                </a:solidFill>
                <a:ea typeface="ＭＳ Ｐゴシック" charset="-128"/>
              </a:rPr>
              <a:t>:</a:t>
            </a:r>
            <a:r>
              <a:rPr noProof="1">
                <a:solidFill>
                  <a:srgbClr val="00FF00"/>
                </a:solidFill>
                <a:ea typeface="ＭＳ Ｐゴシック" charset="-128"/>
              </a:rPr>
              <a:t> </a:t>
            </a:r>
            <a:r>
              <a:rPr lang="en-US" b="1" dirty="0">
                <a:solidFill>
                  <a:srgbClr val="00FF00"/>
                </a:solidFill>
                <a:ea typeface="ＭＳ Ｐゴシック" charset="-128"/>
              </a:rPr>
              <a:t>S</a:t>
            </a:r>
            <a:r>
              <a:rPr b="1" noProof="1">
                <a:solidFill>
                  <a:srgbClr val="00FF00"/>
                </a:solidFill>
                <a:ea typeface="ＭＳ Ｐゴシック" charset="-128"/>
              </a:rPr>
              <a:t>olutions. </a:t>
            </a:r>
            <a:r>
              <a:rPr lang="en-US" sz="1200" kern="1200" baseline="0" dirty="0">
                <a:solidFill>
                  <a:schemeClr val="tx1"/>
                </a:solidFill>
                <a:latin typeface="Calibri" charset="0"/>
                <a:ea typeface="ＭＳ Ｐゴシック" pitchFamily="1" charset="-128"/>
                <a:cs typeface="ＭＳ Ｐゴシック" charset="-128"/>
              </a:rPr>
              <a:t>Soil conservation methods include </a:t>
            </a:r>
            <a:r>
              <a:rPr lang="en-US" sz="1200" b="1" kern="1200" baseline="0" dirty="0">
                <a:solidFill>
                  <a:schemeClr val="tx1"/>
                </a:solidFill>
                <a:latin typeface="Calibri" charset="0"/>
                <a:ea typeface="ＭＳ Ｐゴシック" pitchFamily="1" charset="-128"/>
                <a:cs typeface="ＭＳ Ｐゴシック" charset="-128"/>
              </a:rPr>
              <a:t>(a) terracing; (b) contour </a:t>
            </a:r>
            <a:r>
              <a:rPr lang="en-US" sz="1200" kern="1200" baseline="0" dirty="0">
                <a:solidFill>
                  <a:schemeClr val="tx1"/>
                </a:solidFill>
                <a:latin typeface="Calibri" charset="0"/>
                <a:ea typeface="ＭＳ Ｐゴシック" pitchFamily="1" charset="-128"/>
                <a:cs typeface="ＭＳ Ｐゴシック" charset="-128"/>
              </a:rPr>
              <a:t>planting and strip cropping; </a:t>
            </a:r>
            <a:r>
              <a:rPr lang="en-US" sz="1200" b="1" kern="1200" baseline="0" dirty="0">
                <a:solidFill>
                  <a:schemeClr val="tx1"/>
                </a:solidFill>
                <a:latin typeface="Calibri" charset="0"/>
                <a:ea typeface="ＭＳ Ｐゴシック" pitchFamily="1" charset="-128"/>
                <a:cs typeface="ＭＳ Ｐゴシック" charset="-128"/>
              </a:rPr>
              <a:t>(c) alley cropping; and (d) windbreaks between </a:t>
            </a:r>
            <a:r>
              <a:rPr lang="en-US" sz="1200" kern="1200" baseline="0" dirty="0">
                <a:solidFill>
                  <a:schemeClr val="tx1"/>
                </a:solidFill>
                <a:latin typeface="Calibri" charset="0"/>
                <a:ea typeface="ＭＳ Ｐゴシック" pitchFamily="1" charset="-128"/>
                <a:cs typeface="ＭＳ Ｐゴシック" charset="-128"/>
              </a:rPr>
              <a:t>crop fields.</a:t>
            </a:r>
            <a:endParaRPr noProof="1">
              <a:solidFill>
                <a:srgbClr val="000000"/>
              </a:solidFill>
              <a:ea typeface="ＭＳ Ｐゴシック" charset="-128"/>
            </a:endParaRPr>
          </a:p>
        </p:txBody>
      </p:sp>
      <p:sp>
        <p:nvSpPr>
          <p:cNvPr id="192516" name="Slide Number Placeholder 3"/>
          <p:cNvSpPr>
            <a:spLocks noGrp="1"/>
          </p:cNvSpPr>
          <p:nvPr>
            <p:ph type="sldNum" sz="quarter" idx="5"/>
          </p:nvPr>
        </p:nvSpPr>
        <p:spPr>
          <a:noFill/>
        </p:spPr>
        <p:txBody>
          <a:bodyPr/>
          <a:lstStyle/>
          <a:p>
            <a:fld id="{F4B247FD-8E2F-ED47-91B5-CC28444293D6}" type="slidenum">
              <a:rPr lang="en-US"/>
              <a:pPr/>
              <a:t>72</a:t>
            </a:fld>
            <a:endParaRPr lang="en-US" dirty="0"/>
          </a:p>
        </p:txBody>
      </p:sp>
    </p:spTree>
    <p:extLst>
      <p:ext uri="{BB962C8B-B14F-4D97-AF65-F5344CB8AC3E}">
        <p14:creationId xmlns:p14="http://schemas.microsoft.com/office/powerpoint/2010/main" val="356892593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95588" name="Slide Number Placeholder 3"/>
          <p:cNvSpPr>
            <a:spLocks noGrp="1"/>
          </p:cNvSpPr>
          <p:nvPr>
            <p:ph type="sldNum" sz="quarter" idx="5"/>
          </p:nvPr>
        </p:nvSpPr>
        <p:spPr>
          <a:noFill/>
        </p:spPr>
        <p:txBody>
          <a:bodyPr/>
          <a:lstStyle/>
          <a:p>
            <a:fld id="{8B227B74-90E8-694E-B15A-AEE31C22FC6A}" type="slidenum">
              <a:rPr lang="en-US"/>
              <a:pPr/>
              <a:t>73</a:t>
            </a:fld>
            <a:endParaRPr lang="en-US" dirty="0"/>
          </a:p>
        </p:txBody>
      </p:sp>
    </p:spTree>
    <p:extLst>
      <p:ext uri="{BB962C8B-B14F-4D97-AF65-F5344CB8AC3E}">
        <p14:creationId xmlns:p14="http://schemas.microsoft.com/office/powerpoint/2010/main" val="29490498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ln/>
        </p:spPr>
      </p:sp>
      <p:sp>
        <p:nvSpPr>
          <p:cNvPr id="19661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96612" name="Slide Number Placeholder 3"/>
          <p:cNvSpPr>
            <a:spLocks noGrp="1"/>
          </p:cNvSpPr>
          <p:nvPr>
            <p:ph type="sldNum" sz="quarter" idx="5"/>
          </p:nvPr>
        </p:nvSpPr>
        <p:spPr>
          <a:noFill/>
        </p:spPr>
        <p:txBody>
          <a:bodyPr/>
          <a:lstStyle/>
          <a:p>
            <a:fld id="{EFC78C59-7D15-CE4E-8E10-F5A84D555DCC}" type="slidenum">
              <a:rPr lang="en-US"/>
              <a:pPr/>
              <a:t>74</a:t>
            </a:fld>
            <a:endParaRPr lang="en-US" dirty="0"/>
          </a:p>
        </p:txBody>
      </p:sp>
    </p:spTree>
    <p:extLst>
      <p:ext uri="{BB962C8B-B14F-4D97-AF65-F5344CB8AC3E}">
        <p14:creationId xmlns:p14="http://schemas.microsoft.com/office/powerpoint/2010/main" val="334068039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a:noFill/>
          <a:ln/>
        </p:spPr>
        <p:txBody>
          <a:bodyPr/>
          <a:lstStyle/>
          <a:p>
            <a:r>
              <a:rPr b="1" noProof="1">
                <a:solidFill>
                  <a:srgbClr val="000000"/>
                </a:solidFill>
                <a:ea typeface="ＭＳ Ｐゴシック" charset="-128"/>
              </a:rPr>
              <a:t>Figure 12</a:t>
            </a:r>
            <a:r>
              <a:rPr lang="en-US" b="1" noProof="1">
                <a:solidFill>
                  <a:srgbClr val="000000"/>
                </a:solidFill>
                <a:ea typeface="ＭＳ Ｐゴシック" charset="-128"/>
              </a:rPr>
              <a:t>-29</a:t>
            </a:r>
            <a:r>
              <a:rPr b="1" noProof="1">
                <a:solidFill>
                  <a:srgbClr val="000000"/>
                </a:solidFill>
                <a:ea typeface="ＭＳ Ｐゴシック" charset="-128"/>
              </a:rPr>
              <a:t>:</a:t>
            </a:r>
            <a:r>
              <a:rPr noProof="1">
                <a:solidFill>
                  <a:srgbClr val="000000"/>
                </a:solidFill>
                <a:ea typeface="ＭＳ Ｐゴシック" charset="-128"/>
              </a:rPr>
              <a:t> </a:t>
            </a:r>
            <a:r>
              <a:rPr lang="en-US" sz="1200" kern="1200" baseline="0" dirty="0">
                <a:solidFill>
                  <a:schemeClr val="tx1"/>
                </a:solidFill>
                <a:latin typeface="Calibri" charset="0"/>
                <a:ea typeface="ＭＳ Ｐゴシック" pitchFamily="1" charset="-128"/>
                <a:cs typeface="ＭＳ Ｐゴシック" charset="-128"/>
              </a:rPr>
              <a:t>There are ways to prevent soil salinization and ways to clean it up (Concept 12-6). Questions: Which two of these solutions do you think are the best ones? Why?</a:t>
            </a:r>
            <a:endParaRPr noProof="1">
              <a:solidFill>
                <a:srgbClr val="000000"/>
              </a:solidFill>
              <a:ea typeface="ＭＳ Ｐゴシック" charset="-128"/>
            </a:endParaRPr>
          </a:p>
        </p:txBody>
      </p:sp>
      <p:sp>
        <p:nvSpPr>
          <p:cNvPr id="197636" name="Slide Number Placeholder 3"/>
          <p:cNvSpPr>
            <a:spLocks noGrp="1"/>
          </p:cNvSpPr>
          <p:nvPr>
            <p:ph type="sldNum" sz="quarter" idx="5"/>
          </p:nvPr>
        </p:nvSpPr>
        <p:spPr>
          <a:noFill/>
        </p:spPr>
        <p:txBody>
          <a:bodyPr/>
          <a:lstStyle/>
          <a:p>
            <a:fld id="{ADEF7272-D6C2-204A-A6F0-0ABC17AE2433}" type="slidenum">
              <a:rPr lang="en-US"/>
              <a:pPr/>
              <a:t>75</a:t>
            </a:fld>
            <a:endParaRPr lang="en-US" dirty="0"/>
          </a:p>
        </p:txBody>
      </p:sp>
    </p:spTree>
    <p:extLst>
      <p:ext uri="{BB962C8B-B14F-4D97-AF65-F5344CB8AC3E}">
        <p14:creationId xmlns:p14="http://schemas.microsoft.com/office/powerpoint/2010/main" val="82505289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98660" name="Slide Number Placeholder 3"/>
          <p:cNvSpPr>
            <a:spLocks noGrp="1"/>
          </p:cNvSpPr>
          <p:nvPr>
            <p:ph type="sldNum" sz="quarter" idx="5"/>
          </p:nvPr>
        </p:nvSpPr>
        <p:spPr>
          <a:noFill/>
        </p:spPr>
        <p:txBody>
          <a:bodyPr/>
          <a:lstStyle/>
          <a:p>
            <a:fld id="{50E31F0D-3296-9D41-A5D5-AA4447423517}" type="slidenum">
              <a:rPr lang="en-US"/>
              <a:pPr/>
              <a:t>76</a:t>
            </a:fld>
            <a:endParaRPr lang="en-US" dirty="0"/>
          </a:p>
        </p:txBody>
      </p:sp>
    </p:spTree>
    <p:extLst>
      <p:ext uri="{BB962C8B-B14F-4D97-AF65-F5344CB8AC3E}">
        <p14:creationId xmlns:p14="http://schemas.microsoft.com/office/powerpoint/2010/main" val="278331991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p:spPr>
        <p:txBody>
          <a:bodyPr/>
          <a:lstStyle/>
          <a:p>
            <a:r>
              <a:rPr b="1" noProof="1">
                <a:solidFill>
                  <a:srgbClr val="000000"/>
                </a:solidFill>
                <a:ea typeface="ＭＳ Ｐゴシック" charset="-128"/>
              </a:rPr>
              <a:t>Figure 12</a:t>
            </a:r>
            <a:r>
              <a:rPr lang="en-US" b="1" noProof="1">
                <a:solidFill>
                  <a:srgbClr val="000000"/>
                </a:solidFill>
                <a:ea typeface="ＭＳ Ｐゴシック" charset="-128"/>
              </a:rPr>
              <a:t>-31</a:t>
            </a:r>
            <a:r>
              <a:rPr b="1" noProof="1">
                <a:solidFill>
                  <a:srgbClr val="000000"/>
                </a:solidFill>
                <a:ea typeface="ＭＳ Ｐゴシック" charset="-128"/>
              </a:rPr>
              <a:t>:</a:t>
            </a:r>
            <a:r>
              <a:rPr noProof="1">
                <a:solidFill>
                  <a:srgbClr val="000000"/>
                </a:solidFill>
                <a:ea typeface="ＭＳ Ｐゴシック" charset="-128"/>
              </a:rPr>
              <a:t> </a:t>
            </a:r>
            <a:r>
              <a:rPr lang="en-US" sz="1200" kern="1200" baseline="0" dirty="0">
                <a:solidFill>
                  <a:schemeClr val="tx1"/>
                </a:solidFill>
                <a:latin typeface="Calibri" charset="0"/>
                <a:ea typeface="ＭＳ Ｐゴシック" pitchFamily="1" charset="-128"/>
                <a:cs typeface="ＭＳ Ｐゴシック" charset="-128"/>
              </a:rPr>
              <a:t>We can make aquaculture more sustainable and reduce its harmful effects. Questions: Which two of these solutions do you think are the best ones? Why?</a:t>
            </a:r>
            <a:endParaRPr noProof="1">
              <a:solidFill>
                <a:srgbClr val="000000"/>
              </a:solidFill>
              <a:ea typeface="ＭＳ Ｐゴシック" charset="-128"/>
            </a:endParaRPr>
          </a:p>
        </p:txBody>
      </p:sp>
      <p:sp>
        <p:nvSpPr>
          <p:cNvPr id="199684" name="Slide Number Placeholder 3"/>
          <p:cNvSpPr>
            <a:spLocks noGrp="1"/>
          </p:cNvSpPr>
          <p:nvPr>
            <p:ph type="sldNum" sz="quarter" idx="5"/>
          </p:nvPr>
        </p:nvSpPr>
        <p:spPr>
          <a:noFill/>
        </p:spPr>
        <p:txBody>
          <a:bodyPr/>
          <a:lstStyle/>
          <a:p>
            <a:fld id="{6916AB33-10E2-9046-A796-ACFB5B31C1C4}" type="slidenum">
              <a:rPr lang="en-US"/>
              <a:pPr/>
              <a:t>77</a:t>
            </a:fld>
            <a:endParaRPr lang="en-US" dirty="0"/>
          </a:p>
        </p:txBody>
      </p:sp>
    </p:spTree>
    <p:extLst>
      <p:ext uri="{BB962C8B-B14F-4D97-AF65-F5344CB8AC3E}">
        <p14:creationId xmlns:p14="http://schemas.microsoft.com/office/powerpoint/2010/main" val="2655914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21860" name="Slide Number Placeholder 3"/>
          <p:cNvSpPr>
            <a:spLocks noGrp="1"/>
          </p:cNvSpPr>
          <p:nvPr>
            <p:ph type="sldNum" sz="quarter" idx="5"/>
          </p:nvPr>
        </p:nvSpPr>
        <p:spPr>
          <a:noFill/>
        </p:spPr>
        <p:txBody>
          <a:bodyPr/>
          <a:lstStyle/>
          <a:p>
            <a:fld id="{37FE8A0A-8EC2-9347-80FA-6CE1C0CF019B}" type="slidenum">
              <a:rPr lang="en-US"/>
              <a:pPr/>
              <a:t>8</a:t>
            </a:fld>
            <a:endParaRPr lang="en-US" dirty="0"/>
          </a:p>
        </p:txBody>
      </p:sp>
    </p:spTree>
    <p:extLst>
      <p:ext uri="{BB962C8B-B14F-4D97-AF65-F5344CB8AC3E}">
        <p14:creationId xmlns:p14="http://schemas.microsoft.com/office/powerpoint/2010/main" val="16161516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200708" name="Slide Number Placeholder 3"/>
          <p:cNvSpPr>
            <a:spLocks noGrp="1"/>
          </p:cNvSpPr>
          <p:nvPr>
            <p:ph type="sldNum" sz="quarter" idx="5"/>
          </p:nvPr>
        </p:nvSpPr>
        <p:spPr>
          <a:noFill/>
        </p:spPr>
        <p:txBody>
          <a:bodyPr/>
          <a:lstStyle/>
          <a:p>
            <a:fld id="{01E4939C-FF76-9142-B1C7-1966A07C7E55}" type="slidenum">
              <a:rPr lang="en-US"/>
              <a:pPr/>
              <a:t>78</a:t>
            </a:fld>
            <a:endParaRPr lang="en-US" dirty="0"/>
          </a:p>
        </p:txBody>
      </p:sp>
    </p:spTree>
    <p:extLst>
      <p:ext uri="{BB962C8B-B14F-4D97-AF65-F5344CB8AC3E}">
        <p14:creationId xmlns:p14="http://schemas.microsoft.com/office/powerpoint/2010/main" val="381518852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ln/>
        </p:spPr>
      </p:sp>
      <p:sp>
        <p:nvSpPr>
          <p:cNvPr id="201731" name="Notes Placeholder 2"/>
          <p:cNvSpPr>
            <a:spLocks noGrp="1"/>
          </p:cNvSpPr>
          <p:nvPr>
            <p:ph type="body" idx="1"/>
          </p:nvPr>
        </p:nvSpPr>
        <p:spPr>
          <a:noFill/>
          <a:ln/>
        </p:spPr>
        <p:txBody>
          <a:bodyPr/>
          <a:lstStyle/>
          <a:p>
            <a:r>
              <a:rPr b="1" noProof="1">
                <a:solidFill>
                  <a:srgbClr val="000000"/>
                </a:solidFill>
                <a:ea typeface="ＭＳ Ｐゴシック" charset="-128"/>
              </a:rPr>
              <a:t>Figure 12</a:t>
            </a:r>
            <a:r>
              <a:rPr lang="en-US" b="1" noProof="1">
                <a:solidFill>
                  <a:srgbClr val="000000"/>
                </a:solidFill>
                <a:ea typeface="ＭＳ Ｐゴシック" charset="-128"/>
              </a:rPr>
              <a:t>-32</a:t>
            </a:r>
            <a:r>
              <a:rPr b="1" noProof="1">
                <a:solidFill>
                  <a:srgbClr val="000000"/>
                </a:solidFill>
                <a:ea typeface="ＭＳ Ｐゴシック" charset="-128"/>
              </a:rPr>
              <a:t>:</a:t>
            </a:r>
            <a:r>
              <a:rPr noProof="1">
                <a:solidFill>
                  <a:srgbClr val="000000"/>
                </a:solidFill>
                <a:ea typeface="ＭＳ Ｐゴシック" charset="-128"/>
              </a:rPr>
              <a:t> </a:t>
            </a:r>
            <a:r>
              <a:rPr lang="en-US" sz="1200" kern="1200" baseline="0" dirty="0">
                <a:solidFill>
                  <a:schemeClr val="tx1"/>
                </a:solidFill>
                <a:latin typeface="Calibri" charset="0"/>
                <a:ea typeface="ＭＳ Ｐゴシック" pitchFamily="1" charset="-128"/>
                <a:cs typeface="ＭＳ Ｐゴシック" charset="-128"/>
              </a:rPr>
              <a:t>Kilograms of grain required for each kilogram of body weight added for each type of animal.</a:t>
            </a:r>
            <a:endParaRPr noProof="1">
              <a:solidFill>
                <a:srgbClr val="000000"/>
              </a:solidFill>
              <a:latin typeface="FrutigerLTStd-Light" charset="0"/>
              <a:ea typeface="ＭＳ Ｐゴシック" charset="-128"/>
            </a:endParaRPr>
          </a:p>
        </p:txBody>
      </p:sp>
      <p:sp>
        <p:nvSpPr>
          <p:cNvPr id="201732" name="Slide Number Placeholder 3"/>
          <p:cNvSpPr>
            <a:spLocks noGrp="1"/>
          </p:cNvSpPr>
          <p:nvPr>
            <p:ph type="sldNum" sz="quarter" idx="5"/>
          </p:nvPr>
        </p:nvSpPr>
        <p:spPr>
          <a:noFill/>
        </p:spPr>
        <p:txBody>
          <a:bodyPr/>
          <a:lstStyle/>
          <a:p>
            <a:fld id="{09056196-B9DB-B94D-9031-2469221C0A2C}" type="slidenum">
              <a:rPr lang="en-US"/>
              <a:pPr/>
              <a:t>79</a:t>
            </a:fld>
            <a:endParaRPr lang="en-US" dirty="0"/>
          </a:p>
        </p:txBody>
      </p:sp>
    </p:spTree>
    <p:extLst>
      <p:ext uri="{BB962C8B-B14F-4D97-AF65-F5344CB8AC3E}">
        <p14:creationId xmlns:p14="http://schemas.microsoft.com/office/powerpoint/2010/main" val="285853871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202756" name="Slide Number Placeholder 3"/>
          <p:cNvSpPr>
            <a:spLocks noGrp="1"/>
          </p:cNvSpPr>
          <p:nvPr>
            <p:ph type="sldNum" sz="quarter" idx="5"/>
          </p:nvPr>
        </p:nvSpPr>
        <p:spPr>
          <a:noFill/>
        </p:spPr>
        <p:txBody>
          <a:bodyPr/>
          <a:lstStyle/>
          <a:p>
            <a:fld id="{1DB75D80-08AE-4A42-AF8A-F579D53A187A}" type="slidenum">
              <a:rPr lang="en-US"/>
              <a:pPr/>
              <a:t>80</a:t>
            </a:fld>
            <a:endParaRPr lang="en-US" dirty="0"/>
          </a:p>
        </p:txBody>
      </p:sp>
    </p:spTree>
    <p:extLst>
      <p:ext uri="{BB962C8B-B14F-4D97-AF65-F5344CB8AC3E}">
        <p14:creationId xmlns:p14="http://schemas.microsoft.com/office/powerpoint/2010/main" val="151638845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ln/>
        </p:spPr>
      </p:sp>
      <p:sp>
        <p:nvSpPr>
          <p:cNvPr id="20377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203780" name="Slide Number Placeholder 3"/>
          <p:cNvSpPr>
            <a:spLocks noGrp="1"/>
          </p:cNvSpPr>
          <p:nvPr>
            <p:ph type="sldNum" sz="quarter" idx="5"/>
          </p:nvPr>
        </p:nvSpPr>
        <p:spPr>
          <a:noFill/>
        </p:spPr>
        <p:txBody>
          <a:bodyPr/>
          <a:lstStyle/>
          <a:p>
            <a:fld id="{E9456436-12D5-254A-9BA9-FD65AB81ABA6}" type="slidenum">
              <a:rPr lang="en-US"/>
              <a:pPr/>
              <a:t>81</a:t>
            </a:fld>
            <a:endParaRPr lang="en-US" dirty="0"/>
          </a:p>
        </p:txBody>
      </p:sp>
    </p:spTree>
    <p:extLst>
      <p:ext uri="{BB962C8B-B14F-4D97-AF65-F5344CB8AC3E}">
        <p14:creationId xmlns:p14="http://schemas.microsoft.com/office/powerpoint/2010/main" val="289834844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ln/>
        </p:spPr>
      </p:sp>
      <p:sp>
        <p:nvSpPr>
          <p:cNvPr id="204803" name="Notes Placeholder 2"/>
          <p:cNvSpPr>
            <a:spLocks noGrp="1"/>
          </p:cNvSpPr>
          <p:nvPr>
            <p:ph type="body" idx="1"/>
          </p:nvPr>
        </p:nvSpPr>
        <p:spPr>
          <a:noFill/>
          <a:ln/>
        </p:spPr>
        <p:txBody>
          <a:bodyPr/>
          <a:lstStyle/>
          <a:p>
            <a:r>
              <a:rPr b="1" noProof="1">
                <a:solidFill>
                  <a:srgbClr val="000000"/>
                </a:solidFill>
                <a:ea typeface="ＭＳ Ｐゴシック" charset="-128"/>
              </a:rPr>
              <a:t>Figure 12</a:t>
            </a:r>
            <a:r>
              <a:rPr lang="en-US" b="1" noProof="1">
                <a:solidFill>
                  <a:srgbClr val="000000"/>
                </a:solidFill>
                <a:ea typeface="ＭＳ Ｐゴシック" charset="-128"/>
              </a:rPr>
              <a:t>-33</a:t>
            </a:r>
            <a:r>
              <a:rPr b="1" noProof="1">
                <a:solidFill>
                  <a:srgbClr val="000000"/>
                </a:solidFill>
                <a:ea typeface="ＭＳ Ｐゴシック" charset="-128"/>
              </a:rPr>
              <a:t>:</a:t>
            </a:r>
            <a:r>
              <a:rPr noProof="1">
                <a:solidFill>
                  <a:srgbClr val="000000"/>
                </a:solidFill>
                <a:ea typeface="ＭＳ Ｐゴシック" charset="-128"/>
              </a:rPr>
              <a:t> </a:t>
            </a:r>
            <a:r>
              <a:rPr lang="en-US" sz="1200" kern="1200" baseline="0" dirty="0">
                <a:solidFill>
                  <a:schemeClr val="tx1"/>
                </a:solidFill>
                <a:latin typeface="Calibri" charset="0"/>
                <a:ea typeface="ＭＳ Ｐゴシック" pitchFamily="1" charset="-128"/>
                <a:cs typeface="ＭＳ Ｐゴシック" charset="-128"/>
              </a:rPr>
              <a:t>More sustainable, low-input food production has a number of major components. (Concept 12-6). Questions: For each list in this diagram (left and right), which two items do you think are the most important? Why?</a:t>
            </a:r>
            <a:endParaRPr noProof="1">
              <a:solidFill>
                <a:srgbClr val="000000"/>
              </a:solidFill>
              <a:ea typeface="ＭＳ Ｐゴシック" charset="-128"/>
            </a:endParaRPr>
          </a:p>
        </p:txBody>
      </p:sp>
      <p:sp>
        <p:nvSpPr>
          <p:cNvPr id="204804" name="Slide Number Placeholder 3"/>
          <p:cNvSpPr>
            <a:spLocks noGrp="1"/>
          </p:cNvSpPr>
          <p:nvPr>
            <p:ph type="sldNum" sz="quarter" idx="5"/>
          </p:nvPr>
        </p:nvSpPr>
        <p:spPr>
          <a:noFill/>
        </p:spPr>
        <p:txBody>
          <a:bodyPr/>
          <a:lstStyle/>
          <a:p>
            <a:fld id="{53DC70F1-1FF0-DA47-A148-3ED3050B73B9}" type="slidenum">
              <a:rPr lang="en-US"/>
              <a:pPr/>
              <a:t>82</a:t>
            </a:fld>
            <a:endParaRPr lang="en-US" dirty="0"/>
          </a:p>
        </p:txBody>
      </p:sp>
    </p:spTree>
    <p:extLst>
      <p:ext uri="{BB962C8B-B14F-4D97-AF65-F5344CB8AC3E}">
        <p14:creationId xmlns:p14="http://schemas.microsoft.com/office/powerpoint/2010/main" val="174973365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a:ln/>
        </p:spPr>
      </p:sp>
      <p:sp>
        <p:nvSpPr>
          <p:cNvPr id="205827" name="Notes Placeholder 2"/>
          <p:cNvSpPr>
            <a:spLocks noGrp="1"/>
          </p:cNvSpPr>
          <p:nvPr>
            <p:ph type="body" idx="1"/>
          </p:nvPr>
        </p:nvSpPr>
        <p:spPr>
          <a:noFill/>
          <a:ln/>
        </p:spPr>
        <p:txBody>
          <a:bodyPr/>
          <a:lstStyle/>
          <a:p>
            <a:r>
              <a:rPr b="1" noProof="1">
                <a:solidFill>
                  <a:srgbClr val="000000"/>
                </a:solidFill>
                <a:ea typeface="ＭＳ Ｐゴシック" charset="-128"/>
              </a:rPr>
              <a:t>Figure 12</a:t>
            </a:r>
            <a:r>
              <a:rPr lang="en-US" b="1" noProof="1">
                <a:solidFill>
                  <a:srgbClr val="000000"/>
                </a:solidFill>
                <a:ea typeface="ＭＳ Ｐゴシック" charset="-128"/>
              </a:rPr>
              <a:t>-34</a:t>
            </a:r>
            <a:r>
              <a:rPr b="1" noProof="1">
                <a:solidFill>
                  <a:srgbClr val="000000"/>
                </a:solidFill>
                <a:ea typeface="ＭＳ Ｐゴシック" charset="-128"/>
              </a:rPr>
              <a:t>:</a:t>
            </a:r>
            <a:r>
              <a:rPr noProof="1">
                <a:solidFill>
                  <a:srgbClr val="000000"/>
                </a:solidFill>
                <a:ea typeface="ＭＳ Ｐゴシック" charset="-128"/>
              </a:rPr>
              <a:t> </a:t>
            </a:r>
            <a:r>
              <a:rPr lang="en-US" sz="1200" kern="1200" baseline="0" dirty="0">
                <a:solidFill>
                  <a:schemeClr val="tx1"/>
                </a:solidFill>
                <a:latin typeface="Calibri" charset="0"/>
                <a:ea typeface="ＭＳ Ｐゴシック" pitchFamily="1" charset="-128"/>
                <a:cs typeface="ＭＳ Ｐゴシック" charset="-128"/>
              </a:rPr>
              <a:t>More than two decades of research have revealed some of the major advantages of organic farming over conventional industrialized farming.</a:t>
            </a:r>
            <a:endParaRPr noProof="1">
              <a:solidFill>
                <a:srgbClr val="000000"/>
              </a:solidFill>
              <a:ea typeface="ＭＳ Ｐゴシック" charset="-128"/>
            </a:endParaRPr>
          </a:p>
        </p:txBody>
      </p:sp>
      <p:sp>
        <p:nvSpPr>
          <p:cNvPr id="205828" name="Slide Number Placeholder 3"/>
          <p:cNvSpPr>
            <a:spLocks noGrp="1"/>
          </p:cNvSpPr>
          <p:nvPr>
            <p:ph type="sldNum" sz="quarter" idx="5"/>
          </p:nvPr>
        </p:nvSpPr>
        <p:spPr>
          <a:noFill/>
        </p:spPr>
        <p:txBody>
          <a:bodyPr/>
          <a:lstStyle/>
          <a:p>
            <a:fld id="{0B74684A-C9A7-1B4B-87C8-2C1AF1DD8E17}" type="slidenum">
              <a:rPr lang="en-US"/>
              <a:pPr/>
              <a:t>83</a:t>
            </a:fld>
            <a:endParaRPr lang="en-US" dirty="0"/>
          </a:p>
        </p:txBody>
      </p:sp>
    </p:spTree>
    <p:extLst>
      <p:ext uri="{BB962C8B-B14F-4D97-AF65-F5344CB8AC3E}">
        <p14:creationId xmlns:p14="http://schemas.microsoft.com/office/powerpoint/2010/main" val="151734688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ln/>
        </p:spPr>
      </p:sp>
      <p:sp>
        <p:nvSpPr>
          <p:cNvPr id="210947" name="Notes Placeholder 2"/>
          <p:cNvSpPr>
            <a:spLocks noGrp="1"/>
          </p:cNvSpPr>
          <p:nvPr>
            <p:ph type="body" idx="1"/>
          </p:nvPr>
        </p:nvSpPr>
        <p:spPr>
          <a:noFill/>
          <a:ln/>
        </p:spPr>
        <p:txBody>
          <a:bodyPr/>
          <a:lstStyle/>
          <a:p>
            <a:r>
              <a:rPr b="1" noProof="1">
                <a:solidFill>
                  <a:srgbClr val="00FF00"/>
                </a:solidFill>
                <a:ea typeface="ＭＳ Ｐゴシック" charset="-128"/>
              </a:rPr>
              <a:t>Figure 12</a:t>
            </a:r>
            <a:r>
              <a:rPr lang="en-US" b="1" noProof="1">
                <a:solidFill>
                  <a:srgbClr val="00FF00"/>
                </a:solidFill>
                <a:ea typeface="ＭＳ Ｐゴシック" charset="-128"/>
              </a:rPr>
              <a:t>-36</a:t>
            </a:r>
            <a:r>
              <a:rPr b="1" noProof="1">
                <a:solidFill>
                  <a:srgbClr val="00FF00"/>
                </a:solidFill>
                <a:ea typeface="ＭＳ Ｐゴシック" charset="-128"/>
              </a:rPr>
              <a:t>:</a:t>
            </a:r>
            <a:r>
              <a:rPr noProof="1">
                <a:solidFill>
                  <a:srgbClr val="00FF00"/>
                </a:solidFill>
                <a:ea typeface="ＭＳ Ｐゴシック" charset="-128"/>
              </a:rPr>
              <a:t> </a:t>
            </a:r>
            <a:r>
              <a:rPr lang="en-US" b="1" dirty="0">
                <a:solidFill>
                  <a:srgbClr val="00FF00"/>
                </a:solidFill>
                <a:ea typeface="ＭＳ Ｐゴシック" charset="-128"/>
              </a:rPr>
              <a:t>I</a:t>
            </a:r>
            <a:r>
              <a:rPr b="1" noProof="1">
                <a:solidFill>
                  <a:srgbClr val="00FF00"/>
                </a:solidFill>
                <a:ea typeface="ＭＳ Ｐゴシック" charset="-128"/>
              </a:rPr>
              <a:t>ndividuals matter. </a:t>
            </a:r>
            <a:r>
              <a:rPr lang="en-US" b="1" baseline="0" noProof="1">
                <a:solidFill>
                  <a:srgbClr val="00FF00"/>
                </a:solidFill>
                <a:ea typeface="ＭＳ Ｐゴシック" charset="-128"/>
              </a:rPr>
              <a:t> </a:t>
            </a:r>
            <a:r>
              <a:rPr lang="en-US" sz="1200" kern="1200" baseline="0" dirty="0">
                <a:solidFill>
                  <a:schemeClr val="tx1"/>
                </a:solidFill>
                <a:latin typeface="Calibri" charset="0"/>
                <a:ea typeface="ＭＳ Ｐゴシック" pitchFamily="1" charset="-128"/>
                <a:cs typeface="ＭＳ Ｐゴシック" charset="-128"/>
              </a:rPr>
              <a:t>There are a number of ways to promote more sustainable food production (Concept 12-6). Questions: Which three of these actions do you think are the most important? Why?</a:t>
            </a:r>
            <a:endParaRPr noProof="1">
              <a:solidFill>
                <a:srgbClr val="000000"/>
              </a:solidFill>
              <a:ea typeface="ＭＳ Ｐゴシック" charset="-128"/>
            </a:endParaRPr>
          </a:p>
        </p:txBody>
      </p:sp>
      <p:sp>
        <p:nvSpPr>
          <p:cNvPr id="210948" name="Slide Number Placeholder 3"/>
          <p:cNvSpPr>
            <a:spLocks noGrp="1"/>
          </p:cNvSpPr>
          <p:nvPr>
            <p:ph type="sldNum" sz="quarter" idx="5"/>
          </p:nvPr>
        </p:nvSpPr>
        <p:spPr>
          <a:noFill/>
        </p:spPr>
        <p:txBody>
          <a:bodyPr/>
          <a:lstStyle/>
          <a:p>
            <a:fld id="{211082ED-113F-8B4B-B259-07B82B49D2BE}" type="slidenum">
              <a:rPr lang="en-US"/>
              <a:pPr/>
              <a:t>84</a:t>
            </a:fld>
            <a:endParaRPr lang="en-US" dirty="0"/>
          </a:p>
        </p:txBody>
      </p:sp>
    </p:spTree>
    <p:extLst>
      <p:ext uri="{BB962C8B-B14F-4D97-AF65-F5344CB8AC3E}">
        <p14:creationId xmlns:p14="http://schemas.microsoft.com/office/powerpoint/2010/main" val="340701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23908" name="Slide Number Placeholder 3"/>
          <p:cNvSpPr>
            <a:spLocks noGrp="1"/>
          </p:cNvSpPr>
          <p:nvPr>
            <p:ph type="sldNum" sz="quarter" idx="5"/>
          </p:nvPr>
        </p:nvSpPr>
        <p:spPr>
          <a:noFill/>
        </p:spPr>
        <p:txBody>
          <a:bodyPr/>
          <a:lstStyle/>
          <a:p>
            <a:fld id="{8FA88AAA-DDF9-8E44-B3ED-B15ABFD054AC}" type="slidenum">
              <a:rPr lang="en-US"/>
              <a:pPr/>
              <a:t>9</a:t>
            </a:fld>
            <a:endParaRPr lang="en-US" dirty="0"/>
          </a:p>
        </p:txBody>
      </p:sp>
    </p:spTree>
    <p:extLst>
      <p:ext uri="{BB962C8B-B14F-4D97-AF65-F5344CB8AC3E}">
        <p14:creationId xmlns:p14="http://schemas.microsoft.com/office/powerpoint/2010/main" val="1620158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24932" name="Slide Number Placeholder 3"/>
          <p:cNvSpPr>
            <a:spLocks noGrp="1"/>
          </p:cNvSpPr>
          <p:nvPr>
            <p:ph type="sldNum" sz="quarter" idx="5"/>
          </p:nvPr>
        </p:nvSpPr>
        <p:spPr>
          <a:noFill/>
        </p:spPr>
        <p:txBody>
          <a:bodyPr/>
          <a:lstStyle/>
          <a:p>
            <a:fld id="{E1C28402-04F6-4040-8701-83D72B753E04}" type="slidenum">
              <a:rPr lang="en-US"/>
              <a:pPr/>
              <a:t>10</a:t>
            </a:fld>
            <a:endParaRPr lang="en-US" dirty="0"/>
          </a:p>
        </p:txBody>
      </p:sp>
    </p:spTree>
    <p:extLst>
      <p:ext uri="{BB962C8B-B14F-4D97-AF65-F5344CB8AC3E}">
        <p14:creationId xmlns:p14="http://schemas.microsoft.com/office/powerpoint/2010/main" val="8708768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5E0608"/>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39553" cy="6858000"/>
          </a:xfrm>
          <a:prstGeom prst="rect">
            <a:avLst/>
          </a:prstGeom>
          <a:effectLst>
            <a:softEdge rad="152400"/>
          </a:effectLst>
        </p:spPr>
      </p:pic>
      <p:sp>
        <p:nvSpPr>
          <p:cNvPr id="2" name="Title 1"/>
          <p:cNvSpPr>
            <a:spLocks noGrp="1"/>
          </p:cNvSpPr>
          <p:nvPr>
            <p:ph type="ctrTitle" hasCustomPrompt="1"/>
          </p:nvPr>
        </p:nvSpPr>
        <p:spPr>
          <a:xfrm>
            <a:off x="0" y="3276600"/>
            <a:ext cx="3156858" cy="1534887"/>
          </a:xfrm>
        </p:spPr>
        <p:txBody>
          <a:bodyPr/>
          <a:lstStyle>
            <a:lvl1pPr algn="l">
              <a:defRPr lang="en-US" sz="9600" b="1" kern="1200" spc="-600" dirty="0">
                <a:solidFill>
                  <a:srgbClr val="5E0608"/>
                </a:solidFill>
                <a:effectLst>
                  <a:outerShdw dist="38100" dir="2700000" algn="tl" rotWithShape="0">
                    <a:schemeClr val="tx1"/>
                  </a:outerShdw>
                </a:effectLst>
                <a:latin typeface="Vrinda" panose="020B0502040204020203" pitchFamily="34" charset="0"/>
                <a:ea typeface="Arial" charset="0"/>
                <a:cs typeface="Vrinda" panose="020B0502040204020203" pitchFamily="34" charset="0"/>
              </a:defRPr>
            </a:lvl1pPr>
          </a:lstStyle>
          <a:p>
            <a:r>
              <a:rPr lang="en-US" dirty="0"/>
              <a:t>Ch#</a:t>
            </a:r>
          </a:p>
        </p:txBody>
      </p:sp>
      <p:sp>
        <p:nvSpPr>
          <p:cNvPr id="3" name="Subtitle 2"/>
          <p:cNvSpPr>
            <a:spLocks noGrp="1"/>
          </p:cNvSpPr>
          <p:nvPr>
            <p:ph type="subTitle" idx="1" hasCustomPrompt="1"/>
          </p:nvPr>
        </p:nvSpPr>
        <p:spPr>
          <a:xfrm>
            <a:off x="457200" y="4724400"/>
            <a:ext cx="8275320" cy="1752600"/>
          </a:xfrm>
        </p:spPr>
        <p:txBody>
          <a:bodyPr/>
          <a:lstStyle>
            <a:lvl1pPr marL="0" indent="0" algn="l" rtl="0" eaLnBrk="1" fontAlgn="base" hangingPunct="1">
              <a:spcBef>
                <a:spcPts val="900"/>
              </a:spcBef>
              <a:spcAft>
                <a:spcPct val="0"/>
              </a:spcAft>
              <a:buFont typeface="Arial" charset="0"/>
              <a:buNone/>
              <a:defRPr lang="en-US" sz="4000" b="1" kern="1200" dirty="0">
                <a:solidFill>
                  <a:srgbClr val="5E0608"/>
                </a:solidFill>
                <a:effectLst>
                  <a:outerShdw dist="25400" dir="2700000" algn="tl" rotWithShape="0">
                    <a:schemeClr val="tx1"/>
                  </a:outerShdw>
                </a:effectLst>
                <a:latin typeface="Arial" pitchFamily="34" charset="0"/>
                <a:ea typeface="Arial"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ChapTitle</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702E4AA0-EC6C-5849-B0BB-42E010305F34}" type="slidenum">
              <a:rPr lang="en-US"/>
              <a:pPr/>
              <a:t>‹#›</a:t>
            </a:fld>
            <a:endParaRPr lang="en-US" dirty="0"/>
          </a:p>
        </p:txBody>
      </p:sp>
      <p:pic>
        <p:nvPicPr>
          <p:cNvPr id="13"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321013" y="1219200"/>
            <a:ext cx="4023360" cy="3379120"/>
          </a:xfrm>
          <a:prstGeom prst="rect">
            <a:avLst/>
          </a:prstGeom>
          <a:noFill/>
          <a:ln w="9525">
            <a:solidFill>
              <a:schemeClr val="tx1"/>
            </a:solidFill>
            <a:miter lim="800000"/>
            <a:headEnd/>
            <a:tailEnd/>
          </a:ln>
          <a:effectLst>
            <a:softEdge rad="127000"/>
          </a:effectLst>
          <a:extLst>
            <a:ext uri="{909E8E84-426E-40dd-AFC4-6F175D3DCCD1}">
              <a14:hiddenFill xmlns="" xmlns:a14="http://schemas.microsoft.com/office/drawing/2010/main">
                <a:solidFill>
                  <a:schemeClr val="accent1"/>
                </a:solidFill>
              </a14:hiddenFill>
            </a:ext>
          </a:extLst>
        </p:spPr>
      </p:pic>
      <p:sp>
        <p:nvSpPr>
          <p:cNvPr id="14" name="TextBox 13"/>
          <p:cNvSpPr txBox="1"/>
          <p:nvPr userDrawn="1"/>
        </p:nvSpPr>
        <p:spPr>
          <a:xfrm>
            <a:off x="685800" y="381000"/>
            <a:ext cx="7859486" cy="584775"/>
          </a:xfrm>
          <a:prstGeom prst="rect">
            <a:avLst/>
          </a:prstGeom>
          <a:noFill/>
          <a:ln w="12700">
            <a:noFill/>
          </a:ln>
        </p:spPr>
        <p:txBody>
          <a:bodyPr wrap="square" rtlCol="0">
            <a:spAutoFit/>
          </a:bodyPr>
          <a:lstStyle/>
          <a:p>
            <a:pPr algn="r"/>
            <a:r>
              <a:rPr lang="en-US" sz="3200" b="1" spc="100" baseline="0" dirty="0">
                <a:solidFill>
                  <a:srgbClr val="5E0608"/>
                </a:solidFill>
                <a:effectLst>
                  <a:outerShdw blurRad="50800" dist="38100" dir="2700000" algn="tl" rotWithShape="0">
                    <a:prstClr val="black"/>
                  </a:outerShdw>
                </a:effectLst>
              </a:rPr>
              <a:t>LIVING IN THE ENVIRONMENT, 18e</a:t>
            </a:r>
          </a:p>
        </p:txBody>
      </p:sp>
      <p:sp>
        <p:nvSpPr>
          <p:cNvPr id="15" name="TextBox 14"/>
          <p:cNvSpPr txBox="1"/>
          <p:nvPr userDrawn="1"/>
        </p:nvSpPr>
        <p:spPr>
          <a:xfrm>
            <a:off x="990600" y="819090"/>
            <a:ext cx="7543800" cy="400110"/>
          </a:xfrm>
          <a:prstGeom prst="rect">
            <a:avLst/>
          </a:prstGeom>
          <a:noFill/>
          <a:ln w="12700">
            <a:noFill/>
          </a:ln>
        </p:spPr>
        <p:txBody>
          <a:bodyPr wrap="square" rtlCol="0">
            <a:spAutoFit/>
          </a:bodyPr>
          <a:lstStyle/>
          <a:p>
            <a:pPr algn="r"/>
            <a:r>
              <a:rPr lang="en-US" sz="1800" b="1" spc="100" dirty="0">
                <a:solidFill>
                  <a:srgbClr val="FFF6CC"/>
                </a:solidFill>
                <a:effectLst>
                  <a:outerShdw dist="50800" dir="2700000" algn="tl" rotWithShape="0">
                    <a:prstClr val="black"/>
                  </a:outerShdw>
                </a:effectLst>
              </a:rPr>
              <a:t>G. TYLER MILLER </a:t>
            </a:r>
            <a:r>
              <a:rPr lang="en-US" sz="2000" b="1" spc="100" dirty="0">
                <a:solidFill>
                  <a:srgbClr val="FFEC8F"/>
                </a:solidFill>
                <a:effectLst>
                  <a:outerShdw dist="50800" dir="2700000" algn="tl" rotWithShape="0">
                    <a:prstClr val="black"/>
                  </a:outerShdw>
                </a:effectLst>
              </a:rPr>
              <a:t>•</a:t>
            </a:r>
            <a:r>
              <a:rPr lang="en-US" sz="1800" b="1" spc="100" dirty="0">
                <a:effectLst>
                  <a:outerShdw dist="50800" dir="2700000" algn="tl" rotWithShape="0">
                    <a:prstClr val="black"/>
                  </a:outerShdw>
                </a:effectLst>
              </a:rPr>
              <a:t> </a:t>
            </a:r>
            <a:r>
              <a:rPr lang="en-US" sz="1800" b="1" spc="100" dirty="0">
                <a:solidFill>
                  <a:srgbClr val="FFF6CC"/>
                </a:solidFill>
                <a:effectLst>
                  <a:outerShdw dist="50800" dir="2700000" algn="tl" rotWithShape="0">
                    <a:prstClr val="black"/>
                  </a:outerShdw>
                </a:effectLst>
              </a:rPr>
              <a:t>SCOTT E. SPOOLMAN</a:t>
            </a:r>
          </a:p>
        </p:txBody>
      </p:sp>
      <p:cxnSp>
        <p:nvCxnSpPr>
          <p:cNvPr id="16" name="Straight Connector 15"/>
          <p:cNvCxnSpPr/>
          <p:nvPr userDrawn="1"/>
        </p:nvCxnSpPr>
        <p:spPr>
          <a:xfrm>
            <a:off x="411480" y="6248400"/>
            <a:ext cx="8321040" cy="0"/>
          </a:xfrm>
          <a:prstGeom prst="line">
            <a:avLst/>
          </a:prstGeom>
          <a:ln w="28575">
            <a:solidFill>
              <a:srgbClr val="5E0608"/>
            </a:solidFill>
          </a:ln>
          <a:effectLst>
            <a:outerShdw dist="12700" dir="2700000" algn="tl" rotWithShape="0">
              <a:schemeClr val="tx1"/>
            </a:outerShdw>
          </a:effectLst>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a:xfrm>
            <a:off x="317295" y="6324600"/>
            <a:ext cx="2071401" cy="307777"/>
          </a:xfrm>
          <a:prstGeom prst="rect">
            <a:avLst/>
          </a:prstGeom>
          <a:noFill/>
        </p:spPr>
        <p:txBody>
          <a:bodyPr wrap="none" rtlCol="0">
            <a:spAutoFit/>
          </a:bodyPr>
          <a:lstStyle/>
          <a:p>
            <a:r>
              <a:rPr lang="en-US" sz="1400" dirty="0">
                <a:solidFill>
                  <a:srgbClr val="FFF6CC"/>
                </a:solidFill>
              </a:rPr>
              <a:t>© Cengage Learning 2015</a:t>
            </a:r>
          </a:p>
        </p:txBody>
      </p:sp>
    </p:spTree>
    <p:extLst>
      <p:ext uri="{BB962C8B-B14F-4D97-AF65-F5344CB8AC3E}">
        <p14:creationId xmlns:p14="http://schemas.microsoft.com/office/powerpoint/2010/main" val="4078222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1054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2"/>
            <a:r>
              <a:rPr lang="en-US" dirty="0"/>
              <a:t>Click to edit Master text styles</a:t>
            </a:r>
          </a:p>
          <a:p>
            <a:pPr lvl="3"/>
            <a:r>
              <a:rPr lang="en-US" dirty="0"/>
              <a:t>Second level</a:t>
            </a:r>
          </a:p>
          <a:p>
            <a:pPr lvl="4"/>
            <a:r>
              <a:rPr lang="en-US" dirty="0"/>
              <a:t>Third level</a:t>
            </a:r>
          </a:p>
          <a:p>
            <a:pPr lvl="5"/>
            <a:r>
              <a:rPr lang="en-US" dirty="0"/>
              <a:t>Fourth level</a:t>
            </a:r>
          </a:p>
          <a:p>
            <a:pPr lvl="6"/>
            <a:r>
              <a:rPr lang="en-US" dirty="0"/>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rtl="0" eaLnBrk="0" fontAlgn="base" hangingPunct="0">
              <a:spcBef>
                <a:spcPct val="0"/>
              </a:spcBef>
              <a:spcAft>
                <a:spcPct val="0"/>
              </a:spcAft>
              <a:defRPr lang="en-US" sz="1400" kern="1200" smtClean="0">
                <a:solidFill>
                  <a:schemeClr val="tx1"/>
                </a:solidFill>
                <a:latin typeface="Calibri" charset="0"/>
                <a:ea typeface="ＭＳ Ｐゴシック" charset="-128"/>
                <a:cs typeface="ＭＳ Ｐゴシック" charset="-128"/>
              </a:defRPr>
            </a:lvl1pPr>
          </a:lstStyle>
          <a:p>
            <a:fld id="{C423BD72-7946-0D47-94E3-A83B801BE5E0}" type="slidenum">
              <a:rPr lang="en-US" smtClean="0"/>
              <a:pPr/>
              <a:t>‹#›</a:t>
            </a:fld>
            <a:endParaRPr lang="en-US" dirty="0"/>
          </a:p>
        </p:txBody>
      </p:sp>
      <p:sp>
        <p:nvSpPr>
          <p:cNvPr id="9" name="Title 1"/>
          <p:cNvSpPr>
            <a:spLocks noGrp="1"/>
          </p:cNvSpPr>
          <p:nvPr>
            <p:ph type="title"/>
          </p:nvPr>
        </p:nvSpPr>
        <p:spPr>
          <a:xfrm>
            <a:off x="0" y="0"/>
            <a:ext cx="9144000" cy="1295400"/>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p:spPr>
        <p:txBody>
          <a:bodyPr>
            <a:normAutofit/>
          </a:bodyPr>
          <a:lstStyle>
            <a:lvl1pPr marL="230188" indent="0" algn="l">
              <a:defRPr lang="en-US" sz="3600" b="0" i="0" u="none" strike="noStrike" kern="1200" baseline="0" dirty="0">
                <a:solidFill>
                  <a:srgbClr val="5E0608"/>
                </a:solidFill>
                <a:effectLst>
                  <a:outerShdw blurRad="25400" dist="38100" dir="2700000" algn="tl" rotWithShape="0">
                    <a:schemeClr val="tx1"/>
                  </a:outerShdw>
                </a:effectLst>
                <a:latin typeface="Arial" pitchFamily="34" charset="0"/>
                <a:ea typeface="+mj-ea"/>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1809272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0" y="0"/>
            <a:ext cx="9144000" cy="1295400"/>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p:spPr>
        <p:txBody>
          <a:bodyPr>
            <a:normAutofit/>
          </a:bodyPr>
          <a:lstStyle>
            <a:lvl1pPr marL="230188" indent="0" algn="l">
              <a:defRPr lang="en-US" sz="3600" b="0" i="0" u="none" strike="noStrike" kern="1200" baseline="0" dirty="0">
                <a:solidFill>
                  <a:srgbClr val="5E0608"/>
                </a:solidFill>
                <a:effectLst>
                  <a:outerShdw blurRad="25400" dist="38100" dir="2700000" algn="tl" rotWithShape="0">
                    <a:schemeClr val="tx1"/>
                  </a:outerShdw>
                </a:effectLst>
                <a:latin typeface="Arial" pitchFamily="34" charset="0"/>
                <a:ea typeface="+mj-ea"/>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3629749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0" y="0"/>
            <a:ext cx="9144000" cy="1295400"/>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p:spPr>
        <p:txBody>
          <a:bodyPr>
            <a:normAutofit/>
          </a:bodyPr>
          <a:lstStyle>
            <a:lvl1pPr marL="230188" indent="0" algn="l">
              <a:defRPr lang="en-US" sz="3600" b="0" i="0" u="none" strike="noStrike" kern="1200" baseline="0" dirty="0">
                <a:solidFill>
                  <a:srgbClr val="5E0608"/>
                </a:solidFill>
                <a:effectLst>
                  <a:outerShdw blurRad="25400" dist="38100" dir="2700000" algn="tl" rotWithShape="0">
                    <a:schemeClr val="tx1"/>
                  </a:outerShdw>
                </a:effectLst>
                <a:latin typeface="Arial" pitchFamily="34" charset="0"/>
                <a:ea typeface="+mj-ea"/>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674211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6F07C2E3-B1B3-A744-A7FE-B2B049501EE6}" type="slidenum">
              <a:rPr lang="en-US"/>
              <a:pPr/>
              <a:t>‹#›</a:t>
            </a:fld>
            <a:endParaRPr lang="en-US" dirty="0"/>
          </a:p>
        </p:txBody>
      </p:sp>
    </p:spTree>
    <p:extLst>
      <p:ext uri="{BB962C8B-B14F-4D97-AF65-F5344CB8AC3E}">
        <p14:creationId xmlns:p14="http://schemas.microsoft.com/office/powerpoint/2010/main" val="2487281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6" name="Picture Placeholder 2"/>
          <p:cNvSpPr>
            <a:spLocks noGrp="1"/>
          </p:cNvSpPr>
          <p:nvPr>
            <p:ph type="pic" idx="1"/>
          </p:nvPr>
        </p:nvSpPr>
        <p:spPr>
          <a:xfrm>
            <a:off x="688976" y="612774"/>
            <a:ext cx="7693024" cy="5635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6AF71123-E8AE-034B-9174-EF6F78794E6C}" type="slidenum">
              <a:rPr lang="en-US"/>
              <a:pPr/>
              <a:t>‹#›</a:t>
            </a:fld>
            <a:endParaRPr lang="en-US" dirty="0"/>
          </a:p>
        </p:txBody>
      </p:sp>
    </p:spTree>
    <p:extLst>
      <p:ext uri="{BB962C8B-B14F-4D97-AF65-F5344CB8AC3E}">
        <p14:creationId xmlns:p14="http://schemas.microsoft.com/office/powerpoint/2010/main" val="3031173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4"/>
          </p:nvPr>
        </p:nvSpPr>
        <p:spPr>
          <a:xfrm>
            <a:off x="6553200" y="6356350"/>
            <a:ext cx="2133600" cy="365125"/>
          </a:xfrm>
          <a:prstGeom prst="rect">
            <a:avLst/>
          </a:prstGeom>
        </p:spPr>
        <p:txBody>
          <a:bodyPr/>
          <a:lstStyle>
            <a:lvl1pPr algn="r" rtl="0" eaLnBrk="0" fontAlgn="base" hangingPunct="0">
              <a:spcBef>
                <a:spcPct val="0"/>
              </a:spcBef>
              <a:spcAft>
                <a:spcPct val="0"/>
              </a:spcAft>
              <a:defRPr lang="en-US" sz="1400" kern="1200" smtClean="0">
                <a:solidFill>
                  <a:schemeClr val="tx1"/>
                </a:solidFill>
                <a:latin typeface="Calibri" charset="0"/>
                <a:ea typeface="ＭＳ Ｐゴシック" charset="-128"/>
                <a:cs typeface="ＭＳ Ｐゴシック" charset="-128"/>
              </a:defRPr>
            </a:lvl1pPr>
          </a:lstStyle>
          <a:p>
            <a:fld id="{C423BD72-7946-0D47-94E3-A83B801BE5E0}" type="slidenum">
              <a:rPr lang="en-US" smtClean="0"/>
              <a:pPr/>
              <a:t>‹#›</a:t>
            </a:fld>
            <a:endParaRPr lang="en-US" dirty="0"/>
          </a:p>
        </p:txBody>
      </p:sp>
      <p:sp>
        <p:nvSpPr>
          <p:cNvPr id="8" name="TextBox 7"/>
          <p:cNvSpPr txBox="1"/>
          <p:nvPr userDrawn="1"/>
        </p:nvSpPr>
        <p:spPr>
          <a:xfrm>
            <a:off x="381000" y="6339840"/>
            <a:ext cx="2071401" cy="36576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Calibri" charset="0"/>
                <a:ea typeface="ＭＳ Ｐゴシック" charset="-128"/>
              </a:rPr>
              <a:t>© Cengage Learning 2015</a:t>
            </a:r>
          </a:p>
          <a:p>
            <a:endParaRPr lang="en-US" dirty="0"/>
          </a:p>
        </p:txBody>
      </p:sp>
    </p:spTree>
    <p:extLst>
      <p:ext uri="{BB962C8B-B14F-4D97-AF65-F5344CB8AC3E}">
        <p14:creationId xmlns:p14="http://schemas.microsoft.com/office/powerpoint/2010/main" val="89861630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Lst>
  <p:hf sldNum="0" hdr="0" ftr="0" dt="0"/>
  <p:txStyles>
    <p:titleStyle>
      <a:lvl1pPr algn="ctr" rtl="0" fontAlgn="base">
        <a:spcBef>
          <a:spcPct val="0"/>
        </a:spcBef>
        <a:spcAft>
          <a:spcPct val="0"/>
        </a:spcAft>
        <a:defRPr sz="4000" kern="1200">
          <a:solidFill>
            <a:schemeClr val="tx1"/>
          </a:solidFill>
          <a:latin typeface="Arial" pitchFamily="34" charset="0"/>
          <a:ea typeface="Arial" charset="0"/>
          <a:cs typeface="Arial" pitchFamily="34" charset="0"/>
        </a:defRPr>
      </a:lvl1pPr>
      <a:lvl2pPr algn="ctr" rtl="0" fontAlgn="base">
        <a:spcBef>
          <a:spcPct val="0"/>
        </a:spcBef>
        <a:spcAft>
          <a:spcPct val="0"/>
        </a:spcAft>
        <a:defRPr sz="4000">
          <a:solidFill>
            <a:schemeClr val="tx1"/>
          </a:solidFill>
          <a:latin typeface="Arial" charset="0"/>
          <a:ea typeface="Arial" charset="0"/>
          <a:cs typeface="Arial" charset="0"/>
        </a:defRPr>
      </a:lvl2pPr>
      <a:lvl3pPr algn="ctr" rtl="0" fontAlgn="base">
        <a:spcBef>
          <a:spcPct val="0"/>
        </a:spcBef>
        <a:spcAft>
          <a:spcPct val="0"/>
        </a:spcAft>
        <a:defRPr sz="4000">
          <a:solidFill>
            <a:schemeClr val="tx1"/>
          </a:solidFill>
          <a:latin typeface="Arial" charset="0"/>
          <a:ea typeface="Arial" charset="0"/>
          <a:cs typeface="Arial" charset="0"/>
        </a:defRPr>
      </a:lvl3pPr>
      <a:lvl4pPr algn="ctr" rtl="0" fontAlgn="base">
        <a:spcBef>
          <a:spcPct val="0"/>
        </a:spcBef>
        <a:spcAft>
          <a:spcPct val="0"/>
        </a:spcAft>
        <a:defRPr sz="4000">
          <a:solidFill>
            <a:schemeClr val="tx1"/>
          </a:solidFill>
          <a:latin typeface="Arial" charset="0"/>
          <a:ea typeface="Arial" charset="0"/>
          <a:cs typeface="Arial" charset="0"/>
        </a:defRPr>
      </a:lvl4pPr>
      <a:lvl5pPr algn="ctr" rtl="0" fontAlgn="base">
        <a:spcBef>
          <a:spcPct val="0"/>
        </a:spcBef>
        <a:spcAft>
          <a:spcPct val="0"/>
        </a:spcAft>
        <a:defRPr sz="4000">
          <a:solidFill>
            <a:schemeClr val="tx1"/>
          </a:solidFill>
          <a:latin typeface="Arial" charset="0"/>
          <a:ea typeface="Arial" charset="0"/>
          <a:cs typeface="Arial" charset="0"/>
        </a:defRPr>
      </a:lvl5pPr>
      <a:lvl6pPr marL="457200" algn="ctr" rtl="0" fontAlgn="base">
        <a:spcBef>
          <a:spcPct val="0"/>
        </a:spcBef>
        <a:spcAft>
          <a:spcPct val="0"/>
        </a:spcAft>
        <a:defRPr sz="4000">
          <a:solidFill>
            <a:schemeClr val="tx1"/>
          </a:solidFill>
          <a:latin typeface="Arial" charset="0"/>
          <a:ea typeface="Arial" charset="0"/>
          <a:cs typeface="Arial" charset="0"/>
        </a:defRPr>
      </a:lvl6pPr>
      <a:lvl7pPr marL="914400" algn="ctr" rtl="0" fontAlgn="base">
        <a:spcBef>
          <a:spcPct val="0"/>
        </a:spcBef>
        <a:spcAft>
          <a:spcPct val="0"/>
        </a:spcAft>
        <a:defRPr sz="4000">
          <a:solidFill>
            <a:schemeClr val="tx1"/>
          </a:solidFill>
          <a:latin typeface="Arial" charset="0"/>
          <a:ea typeface="Arial" charset="0"/>
          <a:cs typeface="Arial" charset="0"/>
        </a:defRPr>
      </a:lvl7pPr>
      <a:lvl8pPr marL="1371600" algn="ctr" rtl="0" fontAlgn="base">
        <a:spcBef>
          <a:spcPct val="0"/>
        </a:spcBef>
        <a:spcAft>
          <a:spcPct val="0"/>
        </a:spcAft>
        <a:defRPr sz="4000">
          <a:solidFill>
            <a:schemeClr val="tx1"/>
          </a:solidFill>
          <a:latin typeface="Arial" charset="0"/>
          <a:ea typeface="Arial" charset="0"/>
          <a:cs typeface="Arial" charset="0"/>
        </a:defRPr>
      </a:lvl8pPr>
      <a:lvl9pPr marL="1828800" algn="ctr" rtl="0" fontAlgn="base">
        <a:spcBef>
          <a:spcPct val="0"/>
        </a:spcBef>
        <a:spcAft>
          <a:spcPct val="0"/>
        </a:spcAft>
        <a:defRPr sz="4000">
          <a:solidFill>
            <a:schemeClr val="tx1"/>
          </a:solidFill>
          <a:latin typeface="Arial" charset="0"/>
          <a:ea typeface="Arial" charset="0"/>
          <a:cs typeface="Arial" charset="0"/>
        </a:defRPr>
      </a:lvl9pPr>
    </p:titleStyle>
    <p:bodyStyle>
      <a:lvl1pPr marL="342900" indent="-342900" algn="l" rtl="0" fontAlgn="base">
        <a:spcBef>
          <a:spcPts val="900"/>
        </a:spcBef>
        <a:spcAft>
          <a:spcPct val="0"/>
        </a:spcAft>
        <a:buFont typeface="Arial" charset="0"/>
        <a:buChar char="•"/>
        <a:defRPr sz="3200" kern="1200">
          <a:solidFill>
            <a:schemeClr val="tx1"/>
          </a:solidFill>
          <a:latin typeface="Arial" pitchFamily="34" charset="0"/>
          <a:ea typeface="Arial" charset="0"/>
          <a:cs typeface="Arial" pitchFamily="34" charset="0"/>
        </a:defRPr>
      </a:lvl1pPr>
      <a:lvl2pPr marL="742950" indent="-285750" algn="l" rtl="0" fontAlgn="base">
        <a:spcBef>
          <a:spcPts val="900"/>
        </a:spcBef>
        <a:spcAft>
          <a:spcPct val="0"/>
        </a:spcAft>
        <a:buFont typeface="Arial" charset="0"/>
        <a:buChar char="–"/>
        <a:defRPr sz="2800" kern="1200">
          <a:solidFill>
            <a:schemeClr val="tx1"/>
          </a:solidFill>
          <a:latin typeface="Arial" pitchFamily="34" charset="0"/>
          <a:ea typeface="Arial" charset="0"/>
          <a:cs typeface="Arial" pitchFamily="34" charset="0"/>
        </a:defRPr>
      </a:lvl2pPr>
      <a:lvl3pPr marL="1143000" indent="-228600" algn="l" rtl="0" fontAlgn="base">
        <a:spcBef>
          <a:spcPts val="900"/>
        </a:spcBef>
        <a:spcAft>
          <a:spcPct val="0"/>
        </a:spcAft>
        <a:buFont typeface="Arial" charset="0"/>
        <a:buChar char="•"/>
        <a:defRPr sz="2400" kern="1200">
          <a:solidFill>
            <a:schemeClr val="tx1"/>
          </a:solidFill>
          <a:latin typeface="Arial" pitchFamily="34" charset="0"/>
          <a:ea typeface="Arial" charset="0"/>
          <a:cs typeface="Arial" pitchFamily="34" charset="0"/>
        </a:defRPr>
      </a:lvl3pPr>
      <a:lvl4pPr marL="1600200" indent="-228600" algn="l" rtl="0" fontAlgn="base">
        <a:spcBef>
          <a:spcPts val="900"/>
        </a:spcBef>
        <a:spcAft>
          <a:spcPct val="0"/>
        </a:spcAft>
        <a:buFont typeface="Arial" charset="0"/>
        <a:buChar char="–"/>
        <a:defRPr sz="2000" kern="1200">
          <a:solidFill>
            <a:schemeClr val="tx1"/>
          </a:solidFill>
          <a:latin typeface="Arial" pitchFamily="34" charset="0"/>
          <a:ea typeface="Arial" charset="0"/>
          <a:cs typeface="Arial" pitchFamily="34" charset="0"/>
        </a:defRPr>
      </a:lvl4pPr>
      <a:lvl5pPr marL="2057400" indent="-228600" algn="l" rtl="0" fontAlgn="base">
        <a:spcBef>
          <a:spcPts val="900"/>
        </a:spcBef>
        <a:spcAft>
          <a:spcPct val="0"/>
        </a:spcAft>
        <a:buFont typeface="Arial" charset="0"/>
        <a:buChar char="»"/>
        <a:defRPr sz="20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28600" y="3276600"/>
            <a:ext cx="3156858" cy="1534887"/>
          </a:xfrm>
        </p:spPr>
        <p:txBody>
          <a:bodyPr/>
          <a:lstStyle/>
          <a:p>
            <a:r>
              <a:rPr lang="en-US" dirty="0"/>
              <a:t>12</a:t>
            </a:r>
          </a:p>
        </p:txBody>
      </p:sp>
      <p:sp>
        <p:nvSpPr>
          <p:cNvPr id="3075" name="Rectangle 3"/>
          <p:cNvSpPr>
            <a:spLocks noGrp="1" noChangeArrowheads="1"/>
          </p:cNvSpPr>
          <p:nvPr>
            <p:ph type="subTitle" idx="1"/>
          </p:nvPr>
        </p:nvSpPr>
        <p:spPr/>
        <p:txBody>
          <a:bodyPr/>
          <a:lstStyle/>
          <a:p>
            <a:r>
              <a:rPr lang="en-US" dirty="0"/>
              <a:t>Food, Soil and Pest Management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p:txBody>
          <a:bodyPr/>
          <a:lstStyle/>
          <a:p>
            <a:r>
              <a:rPr lang="en-US" dirty="0"/>
              <a:t>We have used high-input industrialized agriculture and lower-input traditional agriculture to greatly increase food supplies</a:t>
            </a:r>
          </a:p>
        </p:txBody>
      </p:sp>
      <p:sp>
        <p:nvSpPr>
          <p:cNvPr id="16386" name="Rectangle 2"/>
          <p:cNvSpPr>
            <a:spLocks noGrp="1" noChangeArrowheads="1"/>
          </p:cNvSpPr>
          <p:nvPr>
            <p:ph type="title"/>
          </p:nvPr>
        </p:nvSpPr>
        <p:spPr/>
        <p:txBody>
          <a:bodyPr/>
          <a:lstStyle/>
          <a:p>
            <a:r>
              <a:rPr lang="en-US" dirty="0"/>
              <a:t>12-2 How Is Food Produced?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p:txBody>
          <a:bodyPr/>
          <a:lstStyle/>
          <a:p>
            <a:r>
              <a:rPr lang="en-US" dirty="0"/>
              <a:t>Three systems produce most of our food</a:t>
            </a:r>
          </a:p>
          <a:p>
            <a:pPr lvl="1"/>
            <a:r>
              <a:rPr lang="en-US" dirty="0"/>
              <a:t>Croplands – 77% on 11% world’s land area</a:t>
            </a:r>
          </a:p>
          <a:p>
            <a:pPr lvl="1"/>
            <a:r>
              <a:rPr lang="en-US" dirty="0"/>
              <a:t>Rangelands, pastures, and feedlots – 16% on 29% of world’s land area</a:t>
            </a:r>
          </a:p>
          <a:p>
            <a:pPr lvl="1"/>
            <a:r>
              <a:rPr lang="en-US" dirty="0"/>
              <a:t>Aquaculture – 7%</a:t>
            </a:r>
          </a:p>
          <a:p>
            <a:r>
              <a:rPr lang="en-US" dirty="0"/>
              <a:t>Three main grain crops – wheat, rice, and corn </a:t>
            </a:r>
          </a:p>
          <a:p>
            <a:r>
              <a:rPr lang="en-US" dirty="0"/>
              <a:t>Irrigation – supply of water to crops</a:t>
            </a:r>
          </a:p>
          <a:p>
            <a:endParaRPr lang="en-US" dirty="0"/>
          </a:p>
          <a:p>
            <a:endParaRPr lang="en-US" dirty="0"/>
          </a:p>
        </p:txBody>
      </p:sp>
      <p:sp>
        <p:nvSpPr>
          <p:cNvPr id="17410" name="Rectangle 2"/>
          <p:cNvSpPr>
            <a:spLocks noGrp="1" noChangeArrowheads="1"/>
          </p:cNvSpPr>
          <p:nvPr>
            <p:ph type="title"/>
          </p:nvPr>
        </p:nvSpPr>
        <p:spPr/>
        <p:txBody>
          <a:bodyPr>
            <a:normAutofit/>
          </a:bodyPr>
          <a:lstStyle/>
          <a:p>
            <a:r>
              <a:rPr lang="en-US" dirty="0"/>
              <a:t>Food Production Has Increased Dramatically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p:txBody>
          <a:bodyPr/>
          <a:lstStyle/>
          <a:p>
            <a:r>
              <a:rPr lang="en-US" dirty="0"/>
              <a:t>Industrialized agriculture</a:t>
            </a:r>
          </a:p>
          <a:p>
            <a:pPr lvl="1"/>
            <a:r>
              <a:rPr lang="en-US" dirty="0"/>
              <a:t>Heavy equipment</a:t>
            </a:r>
          </a:p>
          <a:p>
            <a:pPr lvl="1"/>
            <a:r>
              <a:rPr lang="en-US" dirty="0"/>
              <a:t>Large amounts of financial capital, fossil fuels, water, commercial fertilizers, and pesticides</a:t>
            </a:r>
          </a:p>
          <a:p>
            <a:pPr lvl="1"/>
            <a:r>
              <a:rPr lang="en-US" dirty="0"/>
              <a:t>Single crop</a:t>
            </a:r>
          </a:p>
          <a:p>
            <a:r>
              <a:rPr lang="en-US" dirty="0"/>
              <a:t>Goal is to steadily increase crop yield</a:t>
            </a:r>
          </a:p>
          <a:p>
            <a:pPr lvl="1"/>
            <a:r>
              <a:rPr lang="en-US" dirty="0"/>
              <a:t>Plantation agriculture – cash crops</a:t>
            </a:r>
          </a:p>
          <a:p>
            <a:pPr lvl="2"/>
            <a:r>
              <a:rPr lang="en-US" dirty="0"/>
              <a:t>Primarily in less-developed countries</a:t>
            </a:r>
          </a:p>
          <a:p>
            <a:pPr lvl="1"/>
            <a:r>
              <a:rPr lang="en-US" dirty="0"/>
              <a:t>Increased use of greenhouses to raise crops</a:t>
            </a:r>
          </a:p>
        </p:txBody>
      </p:sp>
      <p:sp>
        <p:nvSpPr>
          <p:cNvPr id="18434" name="Rectangle 2"/>
          <p:cNvSpPr>
            <a:spLocks noGrp="1" noChangeArrowheads="1"/>
          </p:cNvSpPr>
          <p:nvPr>
            <p:ph type="title"/>
          </p:nvPr>
        </p:nvSpPr>
        <p:spPr/>
        <p:txBody>
          <a:bodyPr>
            <a:normAutofit/>
          </a:bodyPr>
          <a:lstStyle/>
          <a:p>
            <a:r>
              <a:rPr lang="en-US" dirty="0"/>
              <a:t>Industrialized Crop Production Relies on High-Input Monocultures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7847013" y="6584950"/>
            <a:ext cx="1300162" cy="265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cs typeface="Arial" charset="0"/>
              </a:rPr>
              <a:t>Fig. 12-4, p. 281</a:t>
            </a:r>
          </a:p>
        </p:txBody>
      </p:sp>
      <p:pic>
        <p:nvPicPr>
          <p:cNvPr id="5" name="Picture 1" descr="12p281_f04.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150" y="311150"/>
            <a:ext cx="8253413" cy="6235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7835900" y="6584950"/>
            <a:ext cx="1311275" cy="268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cs typeface="Arial" charset="0"/>
              </a:rPr>
              <a:t>Fig. 12-5, p. 282</a:t>
            </a:r>
          </a:p>
        </p:txBody>
      </p:sp>
      <p:pic>
        <p:nvPicPr>
          <p:cNvPr id="5" name="Picture 1" descr="12p282_f05.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5925" y="681038"/>
            <a:ext cx="8312150" cy="548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p:txBody>
          <a:bodyPr/>
          <a:lstStyle/>
          <a:p>
            <a:r>
              <a:rPr lang="en-US" dirty="0"/>
              <a:t>Traditional subsistence agriculture</a:t>
            </a:r>
          </a:p>
          <a:p>
            <a:pPr lvl="1"/>
            <a:r>
              <a:rPr lang="en-US" dirty="0"/>
              <a:t>Human labor and draft animals for family food</a:t>
            </a:r>
          </a:p>
          <a:p>
            <a:r>
              <a:rPr lang="en-US" dirty="0"/>
              <a:t>Traditional intensive agriculture</a:t>
            </a:r>
          </a:p>
          <a:p>
            <a:pPr lvl="1"/>
            <a:r>
              <a:rPr lang="en-US" dirty="0"/>
              <a:t>Higher yields through use of manure and water</a:t>
            </a:r>
          </a:p>
          <a:p>
            <a:r>
              <a:rPr lang="en-US" dirty="0"/>
              <a:t>Polyculture</a:t>
            </a:r>
          </a:p>
          <a:p>
            <a:pPr lvl="1"/>
            <a:r>
              <a:rPr lang="en-US" dirty="0"/>
              <a:t>Crop diversity</a:t>
            </a:r>
          </a:p>
          <a:p>
            <a:pPr lvl="1"/>
            <a:r>
              <a:rPr lang="en-US" dirty="0"/>
              <a:t>Benefits over monoculture</a:t>
            </a:r>
          </a:p>
          <a:p>
            <a:pPr lvl="1"/>
            <a:endParaRPr lang="en-US" dirty="0"/>
          </a:p>
          <a:p>
            <a:pPr lvl="1"/>
            <a:endParaRPr lang="en-US" dirty="0"/>
          </a:p>
        </p:txBody>
      </p:sp>
      <p:sp>
        <p:nvSpPr>
          <p:cNvPr id="23554" name="Rectangle 2"/>
          <p:cNvSpPr>
            <a:spLocks noGrp="1" noChangeArrowheads="1"/>
          </p:cNvSpPr>
          <p:nvPr>
            <p:ph type="title"/>
          </p:nvPr>
        </p:nvSpPr>
        <p:spPr/>
        <p:txBody>
          <a:bodyPr>
            <a:normAutofit/>
          </a:bodyPr>
          <a:lstStyle/>
          <a:p>
            <a:r>
              <a:rPr lang="en-US" dirty="0"/>
              <a:t>Traditional Agriculture Often Relies on Low-Input Polycultures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2"/>
          <p:cNvSpPr>
            <a:spLocks noGrp="1"/>
          </p:cNvSpPr>
          <p:nvPr>
            <p:ph idx="1"/>
          </p:nvPr>
        </p:nvSpPr>
        <p:spPr/>
        <p:txBody>
          <a:bodyPr/>
          <a:lstStyle/>
          <a:p>
            <a:r>
              <a:rPr lang="en-US" dirty="0"/>
              <a:t>Slash-and-burn agriculture</a:t>
            </a:r>
          </a:p>
          <a:p>
            <a:pPr lvl="1"/>
            <a:r>
              <a:rPr lang="en-US" dirty="0"/>
              <a:t>Subsistence agriculture in tropical forests</a:t>
            </a:r>
          </a:p>
          <a:p>
            <a:pPr lvl="1"/>
            <a:r>
              <a:rPr lang="en-US" dirty="0"/>
              <a:t>Clear and burn a small plot</a:t>
            </a:r>
          </a:p>
          <a:p>
            <a:pPr lvl="1"/>
            <a:r>
              <a:rPr lang="en-US" dirty="0"/>
              <a:t>Grow many crops that mature at different times</a:t>
            </a:r>
          </a:p>
          <a:p>
            <a:pPr lvl="1"/>
            <a:r>
              <a:rPr lang="en-US" dirty="0"/>
              <a:t>Reduced soil erosion </a:t>
            </a:r>
          </a:p>
          <a:p>
            <a:pPr lvl="1"/>
            <a:r>
              <a:rPr lang="en-US" dirty="0"/>
              <a:t>Less need for fertilizer and water</a:t>
            </a:r>
          </a:p>
          <a:p>
            <a:endParaRPr lang="en-US" dirty="0"/>
          </a:p>
        </p:txBody>
      </p:sp>
      <p:sp>
        <p:nvSpPr>
          <p:cNvPr id="24578" name="Title 1"/>
          <p:cNvSpPr>
            <a:spLocks noGrp="1"/>
          </p:cNvSpPr>
          <p:nvPr>
            <p:ph type="title"/>
          </p:nvPr>
        </p:nvSpPr>
        <p:spPr/>
        <p:txBody>
          <a:bodyPr>
            <a:normAutofit/>
          </a:bodyPr>
          <a:lstStyle/>
          <a:p>
            <a:r>
              <a:rPr lang="en-US" dirty="0"/>
              <a:t>Traditional Agriculture Often Relies on Low-Input Polycultures (cont’d.)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Crops grown with ecologically sound and sustainable methods</a:t>
            </a:r>
          </a:p>
          <a:p>
            <a:r>
              <a:rPr lang="en-US" dirty="0"/>
              <a:t>No synthetic pesticides or fertilizers</a:t>
            </a:r>
          </a:p>
          <a:p>
            <a:r>
              <a:rPr lang="en-US" dirty="0"/>
              <a:t>Has a number of environmental advantages</a:t>
            </a:r>
          </a:p>
          <a:p>
            <a:r>
              <a:rPr lang="en-US" dirty="0"/>
              <a:t>Usually produces less than conventional agriculture</a:t>
            </a:r>
          </a:p>
        </p:txBody>
      </p:sp>
      <p:sp>
        <p:nvSpPr>
          <p:cNvPr id="2" name="Title 1"/>
          <p:cNvSpPr>
            <a:spLocks noGrp="1"/>
          </p:cNvSpPr>
          <p:nvPr>
            <p:ph type="title"/>
          </p:nvPr>
        </p:nvSpPr>
        <p:spPr/>
        <p:txBody>
          <a:bodyPr/>
          <a:lstStyle/>
          <a:p>
            <a:r>
              <a:rPr lang="en-US" dirty="0"/>
              <a:t>Organic Agriculture Is on the Rise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hidden="1"/>
          <p:cNvSpPr>
            <a:spLocks noGrp="1" noChangeArrowheads="1"/>
          </p:cNvSpPr>
          <p:nvPr>
            <p:ph type="title"/>
          </p:nvPr>
        </p:nvSpPr>
        <p:spPr/>
        <p:txBody>
          <a:bodyPr/>
          <a:lstStyle/>
          <a:p>
            <a:pPr eaLnBrk="1" hangingPunct="1">
              <a:defRPr/>
            </a:pPr>
            <a:endParaRPr lang="en-US"/>
          </a:p>
        </p:txBody>
      </p:sp>
      <p:sp>
        <p:nvSpPr>
          <p:cNvPr id="19459" name="Rectangle 3"/>
          <p:cNvSpPr>
            <a:spLocks noChangeArrowheads="1"/>
          </p:cNvSpPr>
          <p:nvPr/>
        </p:nvSpPr>
        <p:spPr bwMode="auto">
          <a:xfrm>
            <a:off x="7750175" y="6584950"/>
            <a:ext cx="1397000" cy="268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cs typeface="Arial" charset="0"/>
              </a:rPr>
              <a:t>Fig. 12-7a, p. 283</a:t>
            </a:r>
          </a:p>
        </p:txBody>
      </p:sp>
      <p:pic>
        <p:nvPicPr>
          <p:cNvPr id="32771" name="Picture 2" descr="12p283_f07a_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9875" y="73025"/>
            <a:ext cx="6053138" cy="6711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1600200" y="76200"/>
            <a:ext cx="3641725"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003B6B"/>
                </a:solidFill>
                <a:cs typeface="Arial" charset="0"/>
              </a:rPr>
              <a:t>Industrialized Agriculture</a:t>
            </a:r>
          </a:p>
        </p:txBody>
      </p:sp>
      <p:sp>
        <p:nvSpPr>
          <p:cNvPr id="7" name="Text Box 6"/>
          <p:cNvSpPr txBox="1">
            <a:spLocks noChangeArrowheads="1"/>
          </p:cNvSpPr>
          <p:nvPr/>
        </p:nvSpPr>
        <p:spPr bwMode="auto">
          <a:xfrm>
            <a:off x="3581400" y="590550"/>
            <a:ext cx="3581400" cy="9159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000000"/>
                </a:solidFill>
                <a:cs typeface="Arial" charset="0"/>
              </a:rPr>
              <a:t>Uses synthetic inorganic fertilizers and sewage sludge to supply plant nutrients</a:t>
            </a:r>
          </a:p>
        </p:txBody>
      </p:sp>
      <p:sp>
        <p:nvSpPr>
          <p:cNvPr id="8" name="Text Box 7"/>
          <p:cNvSpPr txBox="1">
            <a:spLocks noChangeArrowheads="1"/>
          </p:cNvSpPr>
          <p:nvPr/>
        </p:nvSpPr>
        <p:spPr bwMode="auto">
          <a:xfrm>
            <a:off x="3581400" y="1625600"/>
            <a:ext cx="36576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000000"/>
                </a:solidFill>
                <a:cs typeface="Arial" charset="0"/>
              </a:rPr>
              <a:t>Makes use of synthetic chemical pesticides</a:t>
            </a:r>
          </a:p>
        </p:txBody>
      </p:sp>
      <p:sp>
        <p:nvSpPr>
          <p:cNvPr id="9" name="Text Box 8"/>
          <p:cNvSpPr txBox="1">
            <a:spLocks noChangeArrowheads="1"/>
          </p:cNvSpPr>
          <p:nvPr/>
        </p:nvSpPr>
        <p:spPr bwMode="auto">
          <a:xfrm>
            <a:off x="3581400" y="2416175"/>
            <a:ext cx="3738563"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000000"/>
                </a:solidFill>
                <a:cs typeface="Arial" charset="0"/>
              </a:rPr>
              <a:t>Uses conventional and genetically modified seeds</a:t>
            </a:r>
          </a:p>
        </p:txBody>
      </p:sp>
      <p:sp>
        <p:nvSpPr>
          <p:cNvPr id="10" name="Text Box 9"/>
          <p:cNvSpPr txBox="1">
            <a:spLocks noChangeArrowheads="1"/>
          </p:cNvSpPr>
          <p:nvPr/>
        </p:nvSpPr>
        <p:spPr bwMode="auto">
          <a:xfrm>
            <a:off x="3581400" y="3316288"/>
            <a:ext cx="40513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000000"/>
                </a:solidFill>
                <a:cs typeface="Arial" charset="0"/>
              </a:rPr>
              <a:t>Depends on nonrenewable fossil fuels (mostly oil and natural gas)</a:t>
            </a:r>
          </a:p>
        </p:txBody>
      </p:sp>
      <p:sp>
        <p:nvSpPr>
          <p:cNvPr id="11" name="Text Box 10"/>
          <p:cNvSpPr txBox="1">
            <a:spLocks noChangeArrowheads="1"/>
          </p:cNvSpPr>
          <p:nvPr/>
        </p:nvSpPr>
        <p:spPr bwMode="auto">
          <a:xfrm>
            <a:off x="3581400" y="4241800"/>
            <a:ext cx="41148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000000"/>
                </a:solidFill>
                <a:cs typeface="Arial" charset="0"/>
              </a:rPr>
              <a:t>Produces significant air and water pollution and greenhouse gases</a:t>
            </a:r>
          </a:p>
        </p:txBody>
      </p:sp>
      <p:sp>
        <p:nvSpPr>
          <p:cNvPr id="12" name="Text Box 11"/>
          <p:cNvSpPr txBox="1">
            <a:spLocks noChangeArrowheads="1"/>
          </p:cNvSpPr>
          <p:nvPr/>
        </p:nvSpPr>
        <p:spPr bwMode="auto">
          <a:xfrm>
            <a:off x="3581400" y="5140325"/>
            <a:ext cx="36322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000000"/>
                </a:solidFill>
                <a:cs typeface="Arial" charset="0"/>
              </a:rPr>
              <a:t>Is globally export-oriented</a:t>
            </a:r>
          </a:p>
        </p:txBody>
      </p:sp>
      <p:sp>
        <p:nvSpPr>
          <p:cNvPr id="13" name="Text Box 12"/>
          <p:cNvSpPr txBox="1">
            <a:spLocks noChangeArrowheads="1"/>
          </p:cNvSpPr>
          <p:nvPr/>
        </p:nvSpPr>
        <p:spPr bwMode="auto">
          <a:xfrm>
            <a:off x="3581400" y="5688013"/>
            <a:ext cx="3886200" cy="9159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cs typeface="Arial" charset="0"/>
              </a:rPr>
              <a:t>Uses antibiotics and growth hormones to produce meat and meat products</a:t>
            </a:r>
          </a:p>
        </p:txBody>
      </p:sp>
    </p:spTree>
    <p:extLst>
      <p:ext uri="{BB962C8B-B14F-4D97-AF65-F5344CB8AC3E}">
        <p14:creationId xmlns:p14="http://schemas.microsoft.com/office/powerpoint/2010/main" val="1796732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hidden="1"/>
          <p:cNvSpPr>
            <a:spLocks noGrp="1" noChangeArrowheads="1"/>
          </p:cNvSpPr>
          <p:nvPr>
            <p:ph type="title"/>
          </p:nvPr>
        </p:nvSpPr>
        <p:spPr/>
        <p:txBody>
          <a:bodyPr/>
          <a:lstStyle/>
          <a:p>
            <a:pPr eaLnBrk="1" hangingPunct="1">
              <a:defRPr/>
            </a:pPr>
            <a:endParaRPr lang="en-US"/>
          </a:p>
        </p:txBody>
      </p:sp>
      <p:sp>
        <p:nvSpPr>
          <p:cNvPr id="19459" name="Rectangle 3"/>
          <p:cNvSpPr>
            <a:spLocks noChangeArrowheads="1"/>
          </p:cNvSpPr>
          <p:nvPr/>
        </p:nvSpPr>
        <p:spPr bwMode="auto">
          <a:xfrm>
            <a:off x="7740650" y="6584950"/>
            <a:ext cx="1406525" cy="268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cs typeface="Arial" charset="0"/>
              </a:rPr>
              <a:t>Fig. 12-7b, p. 283</a:t>
            </a:r>
          </a:p>
        </p:txBody>
      </p:sp>
      <p:pic>
        <p:nvPicPr>
          <p:cNvPr id="36867" name="Picture 1" descr="12p283_f07b_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5425" y="25400"/>
            <a:ext cx="6132513" cy="680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1524000" y="14288"/>
            <a:ext cx="2392363"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003B6B"/>
                </a:solidFill>
                <a:cs typeface="Arial" charset="0"/>
              </a:rPr>
              <a:t>Organic Agriculture</a:t>
            </a:r>
          </a:p>
        </p:txBody>
      </p:sp>
      <p:sp>
        <p:nvSpPr>
          <p:cNvPr id="7" name="Text Box 6"/>
          <p:cNvSpPr txBox="1">
            <a:spLocks noChangeArrowheads="1"/>
          </p:cNvSpPr>
          <p:nvPr/>
        </p:nvSpPr>
        <p:spPr bwMode="auto">
          <a:xfrm>
            <a:off x="3490913" y="442913"/>
            <a:ext cx="4010025" cy="1739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000000"/>
                </a:solidFill>
                <a:cs typeface="Arial" charset="0"/>
              </a:rPr>
              <a:t>Emphasizes prevention of soil erosion and the use of organic fertilizers such as animal manure and compost, but no sewage sludge to help replace lost plant nutrients</a:t>
            </a:r>
          </a:p>
        </p:txBody>
      </p:sp>
      <p:sp>
        <p:nvSpPr>
          <p:cNvPr id="8" name="Text Box 7"/>
          <p:cNvSpPr txBox="1">
            <a:spLocks noChangeArrowheads="1"/>
          </p:cNvSpPr>
          <p:nvPr/>
        </p:nvSpPr>
        <p:spPr bwMode="auto">
          <a:xfrm>
            <a:off x="3490913" y="2195513"/>
            <a:ext cx="39624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000000"/>
                </a:solidFill>
                <a:cs typeface="Arial" charset="0"/>
              </a:rPr>
              <a:t>Employs crop rotation and biological pest control</a:t>
            </a:r>
          </a:p>
        </p:txBody>
      </p:sp>
      <p:sp>
        <p:nvSpPr>
          <p:cNvPr id="9" name="Text Box 8"/>
          <p:cNvSpPr txBox="1">
            <a:spLocks noChangeArrowheads="1"/>
          </p:cNvSpPr>
          <p:nvPr/>
        </p:nvSpPr>
        <p:spPr bwMode="auto">
          <a:xfrm>
            <a:off x="3490913" y="2889250"/>
            <a:ext cx="42672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cs typeface="Arial" charset="0"/>
              </a:rPr>
              <a:t>Uses no genetically modified seeds</a:t>
            </a:r>
          </a:p>
        </p:txBody>
      </p:sp>
      <p:sp>
        <p:nvSpPr>
          <p:cNvPr id="10" name="Text Box 9"/>
          <p:cNvSpPr txBox="1">
            <a:spLocks noChangeArrowheads="1"/>
          </p:cNvSpPr>
          <p:nvPr/>
        </p:nvSpPr>
        <p:spPr bwMode="auto">
          <a:xfrm>
            <a:off x="3490913" y="3262313"/>
            <a:ext cx="4191000" cy="1190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000000"/>
                </a:solidFill>
                <a:cs typeface="Arial" charset="0"/>
              </a:rPr>
              <a:t>Reduces fossil fuel use and increases use of renewable energy such as solar and wind power for generating electricity</a:t>
            </a:r>
          </a:p>
        </p:txBody>
      </p:sp>
      <p:sp>
        <p:nvSpPr>
          <p:cNvPr id="11" name="Text Box 10"/>
          <p:cNvSpPr txBox="1">
            <a:spLocks noChangeArrowheads="1"/>
          </p:cNvSpPr>
          <p:nvPr/>
        </p:nvSpPr>
        <p:spPr bwMode="auto">
          <a:xfrm>
            <a:off x="3490913" y="4557713"/>
            <a:ext cx="3863975"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000000"/>
                </a:solidFill>
                <a:cs typeface="Arial" charset="0"/>
              </a:rPr>
              <a:t>Produces less air and water pollution and greenhouse gases</a:t>
            </a:r>
          </a:p>
        </p:txBody>
      </p:sp>
      <p:sp>
        <p:nvSpPr>
          <p:cNvPr id="12" name="Text Box 11"/>
          <p:cNvSpPr txBox="1">
            <a:spLocks noChangeArrowheads="1"/>
          </p:cNvSpPr>
          <p:nvPr/>
        </p:nvSpPr>
        <p:spPr bwMode="auto">
          <a:xfrm>
            <a:off x="3490913" y="5319713"/>
            <a:ext cx="388620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000000"/>
                </a:solidFill>
                <a:cs typeface="Arial" charset="0"/>
              </a:rPr>
              <a:t>Is regionally and locally oriented</a:t>
            </a:r>
          </a:p>
        </p:txBody>
      </p:sp>
      <p:sp>
        <p:nvSpPr>
          <p:cNvPr id="13" name="Text Box 12"/>
          <p:cNvSpPr txBox="1">
            <a:spLocks noChangeArrowheads="1"/>
          </p:cNvSpPr>
          <p:nvPr/>
        </p:nvSpPr>
        <p:spPr bwMode="auto">
          <a:xfrm>
            <a:off x="3490913" y="5729288"/>
            <a:ext cx="4114800" cy="9159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cs typeface="Arial" charset="0"/>
              </a:rPr>
              <a:t>Uses no antibiotics or growth hormones to produce meat and meat products</a:t>
            </a:r>
          </a:p>
        </p:txBody>
      </p:sp>
    </p:spTree>
    <p:extLst>
      <p:ext uri="{BB962C8B-B14F-4D97-AF65-F5344CB8AC3E}">
        <p14:creationId xmlns:p14="http://schemas.microsoft.com/office/powerpoint/2010/main" val="2697909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nvPr>
        </p:nvSpPr>
        <p:spPr/>
        <p:txBody>
          <a:bodyPr/>
          <a:lstStyle/>
          <a:p>
            <a:r>
              <a:rPr lang="en-US" dirty="0"/>
              <a:t>Food desert</a:t>
            </a:r>
          </a:p>
          <a:p>
            <a:pPr lvl="1"/>
            <a:r>
              <a:rPr lang="en-US" dirty="0"/>
              <a:t>Urban area where people have little or no easy access to nutritious food</a:t>
            </a:r>
          </a:p>
          <a:p>
            <a:r>
              <a:rPr lang="en-US" dirty="0"/>
              <a:t>Growing Power, Inc. in Milwaukee, WI</a:t>
            </a:r>
          </a:p>
          <a:p>
            <a:pPr lvl="1"/>
            <a:r>
              <a:rPr lang="en-US" dirty="0"/>
              <a:t>Uses solar power</a:t>
            </a:r>
          </a:p>
          <a:p>
            <a:pPr lvl="1"/>
            <a:r>
              <a:rPr lang="en-US" dirty="0"/>
              <a:t>Produces 150 varieties of vegetables</a:t>
            </a:r>
          </a:p>
          <a:p>
            <a:pPr lvl="1"/>
            <a:r>
              <a:rPr lang="en-US" dirty="0"/>
              <a:t>Runs education program</a:t>
            </a:r>
          </a:p>
        </p:txBody>
      </p:sp>
      <p:sp>
        <p:nvSpPr>
          <p:cNvPr id="4098" name="Title 1"/>
          <p:cNvSpPr>
            <a:spLocks noGrp="1"/>
          </p:cNvSpPr>
          <p:nvPr>
            <p:ph type="title"/>
          </p:nvPr>
        </p:nvSpPr>
        <p:spPr/>
        <p:txBody>
          <a:bodyPr>
            <a:normAutofit/>
          </a:bodyPr>
          <a:lstStyle/>
          <a:p>
            <a:r>
              <a:rPr lang="en-US" dirty="0"/>
              <a:t>Core Case Study: Growing Power – An Urban Food Oasis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p:txBody>
          <a:bodyPr/>
          <a:lstStyle/>
          <a:p>
            <a:r>
              <a:rPr lang="en-US" dirty="0"/>
              <a:t>Green Revolution – increase crop yields</a:t>
            </a:r>
          </a:p>
          <a:p>
            <a:pPr lvl="1"/>
            <a:r>
              <a:rPr lang="en-US" dirty="0"/>
              <a:t>Monocultures of high-yield key crops</a:t>
            </a:r>
          </a:p>
          <a:p>
            <a:pPr lvl="2"/>
            <a:r>
              <a:rPr lang="en-US" dirty="0"/>
              <a:t>Rice, wheat, and corn</a:t>
            </a:r>
          </a:p>
          <a:p>
            <a:pPr lvl="1"/>
            <a:r>
              <a:rPr lang="en-US" dirty="0"/>
              <a:t>Large amounts of fertilizers, pesticides, water</a:t>
            </a:r>
          </a:p>
          <a:p>
            <a:pPr lvl="1"/>
            <a:r>
              <a:rPr lang="en-US" dirty="0"/>
              <a:t>Multiple cropping</a:t>
            </a:r>
          </a:p>
          <a:p>
            <a:r>
              <a:rPr lang="en-US" dirty="0"/>
              <a:t>Second Green Revolution</a:t>
            </a:r>
          </a:p>
          <a:p>
            <a:pPr lvl="1"/>
            <a:r>
              <a:rPr lang="en-US" dirty="0"/>
              <a:t>Fast growing dwarf varieties</a:t>
            </a:r>
          </a:p>
          <a:p>
            <a:r>
              <a:rPr lang="en-US" dirty="0"/>
              <a:t>World grain has tripled in production</a:t>
            </a:r>
          </a:p>
        </p:txBody>
      </p:sp>
      <p:sp>
        <p:nvSpPr>
          <p:cNvPr id="28674" name="Rectangle 2"/>
          <p:cNvSpPr>
            <a:spLocks noGrp="1" noChangeArrowheads="1"/>
          </p:cNvSpPr>
          <p:nvPr>
            <p:ph type="title"/>
          </p:nvPr>
        </p:nvSpPr>
        <p:spPr/>
        <p:txBody>
          <a:bodyPr>
            <a:normAutofit/>
          </a:bodyPr>
          <a:lstStyle/>
          <a:p>
            <a:r>
              <a:rPr lang="en-US" dirty="0"/>
              <a:t>A Closer Look at Industrialized Crop Production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hidden="1"/>
          <p:cNvSpPr>
            <a:spLocks noGrp="1" noChangeArrowheads="1"/>
          </p:cNvSpPr>
          <p:nvPr>
            <p:ph type="title"/>
          </p:nvPr>
        </p:nvSpPr>
        <p:spPr/>
        <p:txBody>
          <a:bodyPr/>
          <a:lstStyle/>
          <a:p>
            <a:pPr eaLnBrk="1" hangingPunct="1">
              <a:defRPr/>
            </a:pPr>
            <a:endParaRPr lang="en-US"/>
          </a:p>
        </p:txBody>
      </p:sp>
      <p:sp>
        <p:nvSpPr>
          <p:cNvPr id="23555" name="Rectangle 3"/>
          <p:cNvSpPr>
            <a:spLocks noChangeArrowheads="1"/>
          </p:cNvSpPr>
          <p:nvPr/>
        </p:nvSpPr>
        <p:spPr bwMode="auto">
          <a:xfrm>
            <a:off x="7754938" y="6584950"/>
            <a:ext cx="1397000" cy="268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cs typeface="Arial" charset="0"/>
              </a:rPr>
              <a:t>Fig. 12-8a, p. 284</a:t>
            </a:r>
          </a:p>
        </p:txBody>
      </p:sp>
      <p:pic>
        <p:nvPicPr>
          <p:cNvPr id="40963" name="Picture 2" descr="12p284_f08a.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888" y="631825"/>
            <a:ext cx="8912225" cy="5591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82516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hidden="1"/>
          <p:cNvSpPr>
            <a:spLocks noGrp="1" noChangeArrowheads="1"/>
          </p:cNvSpPr>
          <p:nvPr>
            <p:ph type="title"/>
          </p:nvPr>
        </p:nvSpPr>
        <p:spPr/>
        <p:txBody>
          <a:bodyPr/>
          <a:lstStyle/>
          <a:p>
            <a:pPr eaLnBrk="1" hangingPunct="1">
              <a:defRPr/>
            </a:pPr>
            <a:endParaRPr lang="en-US"/>
          </a:p>
        </p:txBody>
      </p:sp>
      <p:sp>
        <p:nvSpPr>
          <p:cNvPr id="23555" name="Rectangle 3"/>
          <p:cNvSpPr>
            <a:spLocks noChangeArrowheads="1"/>
          </p:cNvSpPr>
          <p:nvPr/>
        </p:nvSpPr>
        <p:spPr bwMode="auto">
          <a:xfrm>
            <a:off x="7745413" y="6584950"/>
            <a:ext cx="1406525" cy="268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cs typeface="Arial" charset="0"/>
              </a:rPr>
              <a:t>Fig. 12-8b, p. 284</a:t>
            </a:r>
          </a:p>
        </p:txBody>
      </p:sp>
      <p:pic>
        <p:nvPicPr>
          <p:cNvPr id="43011" name="Picture 1" descr="12p284_f08b.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950" y="527050"/>
            <a:ext cx="8928100" cy="5784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01488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p:txBody>
          <a:bodyPr/>
          <a:lstStyle/>
          <a:p>
            <a:r>
              <a:rPr lang="en-US" dirty="0"/>
              <a:t>Agribusiness</a:t>
            </a:r>
          </a:p>
          <a:p>
            <a:pPr lvl="1"/>
            <a:r>
              <a:rPr lang="en-US" dirty="0"/>
              <a:t>Average farmer feeds 129 people</a:t>
            </a:r>
          </a:p>
          <a:p>
            <a:pPr lvl="1"/>
            <a:r>
              <a:rPr lang="en-US" dirty="0"/>
              <a:t>Annual sales greater than auto, steel, and housing combined</a:t>
            </a:r>
          </a:p>
          <a:p>
            <a:r>
              <a:rPr lang="en-US" dirty="0"/>
              <a:t>Food production – very efficient</a:t>
            </a:r>
          </a:p>
          <a:p>
            <a:pPr lvl="1"/>
            <a:r>
              <a:rPr lang="en-US" dirty="0"/>
              <a:t>Americans spend 10% of income on food</a:t>
            </a:r>
          </a:p>
          <a:p>
            <a:r>
              <a:rPr lang="en-US" dirty="0"/>
              <a:t>Hidden costs of subsidies and costs of pollution and environmental degradation</a:t>
            </a:r>
          </a:p>
          <a:p>
            <a:endParaRPr lang="en-US" dirty="0"/>
          </a:p>
          <a:p>
            <a:endParaRPr lang="en-US" dirty="0"/>
          </a:p>
        </p:txBody>
      </p:sp>
      <p:sp>
        <p:nvSpPr>
          <p:cNvPr id="30722" name="Rectangle 2"/>
          <p:cNvSpPr>
            <a:spLocks noGrp="1" noChangeArrowheads="1"/>
          </p:cNvSpPr>
          <p:nvPr>
            <p:ph type="title"/>
          </p:nvPr>
        </p:nvSpPr>
        <p:spPr/>
        <p:txBody>
          <a:bodyPr>
            <a:normAutofit/>
          </a:bodyPr>
          <a:lstStyle/>
          <a:p>
            <a:r>
              <a:rPr lang="en-US" dirty="0"/>
              <a:t>Case Study: Industrialized Food Production in the United States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p:txBody>
          <a:bodyPr/>
          <a:lstStyle/>
          <a:p>
            <a:r>
              <a:rPr lang="en-US" dirty="0"/>
              <a:t>First gene revolution</a:t>
            </a:r>
          </a:p>
          <a:p>
            <a:pPr lvl="1"/>
            <a:r>
              <a:rPr lang="en-US" dirty="0"/>
              <a:t>Cross-breeding through artificial selection</a:t>
            </a:r>
          </a:p>
          <a:p>
            <a:pPr lvl="2"/>
            <a:r>
              <a:rPr lang="en-US" dirty="0"/>
              <a:t>Slow process</a:t>
            </a:r>
          </a:p>
          <a:p>
            <a:pPr lvl="2"/>
            <a:r>
              <a:rPr lang="en-US" dirty="0"/>
              <a:t>Amazing results</a:t>
            </a:r>
          </a:p>
          <a:p>
            <a:r>
              <a:rPr lang="en-US" dirty="0"/>
              <a:t>Genetic engineering – second gene revolution</a:t>
            </a:r>
          </a:p>
          <a:p>
            <a:pPr lvl="1"/>
            <a:r>
              <a:rPr lang="en-US" dirty="0"/>
              <a:t>Alter organism’s DNA</a:t>
            </a:r>
          </a:p>
          <a:p>
            <a:pPr lvl="1"/>
            <a:r>
              <a:rPr lang="en-US" dirty="0"/>
              <a:t>Genetic modified organisms (GMOs) – transgenic organisms</a:t>
            </a:r>
          </a:p>
        </p:txBody>
      </p:sp>
      <p:sp>
        <p:nvSpPr>
          <p:cNvPr id="31746" name="Rectangle 2"/>
          <p:cNvSpPr>
            <a:spLocks noGrp="1" noChangeArrowheads="1"/>
          </p:cNvSpPr>
          <p:nvPr>
            <p:ph type="title"/>
          </p:nvPr>
        </p:nvSpPr>
        <p:spPr/>
        <p:txBody>
          <a:bodyPr>
            <a:normAutofit/>
          </a:bodyPr>
          <a:lstStyle/>
          <a:p>
            <a:r>
              <a:rPr lang="en-US" dirty="0"/>
              <a:t>Crossbreeding/Genetic Engineering Produce New Varieties of Crops/Livestock</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p:txBody>
          <a:bodyPr/>
          <a:lstStyle/>
          <a:p>
            <a:r>
              <a:rPr lang="en-US" dirty="0"/>
              <a:t>Animals for meat raised in:</a:t>
            </a:r>
          </a:p>
          <a:p>
            <a:pPr lvl="1"/>
            <a:r>
              <a:rPr lang="en-US" dirty="0"/>
              <a:t>Pastures and rangelands</a:t>
            </a:r>
          </a:p>
          <a:p>
            <a:pPr lvl="1"/>
            <a:r>
              <a:rPr lang="en-US" dirty="0"/>
              <a:t>Feedlots</a:t>
            </a:r>
          </a:p>
          <a:p>
            <a:r>
              <a:rPr lang="en-US" dirty="0"/>
              <a:t>Meat production increased more than sixfold between 1950 and 2010</a:t>
            </a:r>
          </a:p>
          <a:p>
            <a:pPr lvl="1"/>
            <a:r>
              <a:rPr lang="en-US" dirty="0"/>
              <a:t>Increased demand for grain</a:t>
            </a:r>
          </a:p>
          <a:p>
            <a:pPr lvl="1"/>
            <a:r>
              <a:rPr lang="en-US" dirty="0"/>
              <a:t>Demand is expected to go higher</a:t>
            </a:r>
          </a:p>
        </p:txBody>
      </p:sp>
      <p:sp>
        <p:nvSpPr>
          <p:cNvPr id="33794" name="Rectangle 2"/>
          <p:cNvSpPr>
            <a:spLocks noGrp="1" noChangeArrowheads="1"/>
          </p:cNvSpPr>
          <p:nvPr>
            <p:ph type="title"/>
          </p:nvPr>
        </p:nvSpPr>
        <p:spPr/>
        <p:txBody>
          <a:bodyPr/>
          <a:lstStyle/>
          <a:p>
            <a:r>
              <a:rPr lang="en-US" dirty="0"/>
              <a:t>Meat Production Has Grown Steadily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7840663" y="6584950"/>
            <a:ext cx="1311275" cy="268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cs typeface="Arial" charset="0"/>
              </a:rPr>
              <a:t>Fig. 12-9, p. 285</a:t>
            </a:r>
          </a:p>
        </p:txBody>
      </p:sp>
      <p:pic>
        <p:nvPicPr>
          <p:cNvPr id="5" name="Picture 1" descr="12p285_f09.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5925" y="738188"/>
            <a:ext cx="8312150" cy="5370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7747000" y="6584950"/>
            <a:ext cx="1397000" cy="268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cs typeface="Arial" charset="0"/>
              </a:rPr>
              <a:t>Fig. 12-10, p. 286</a:t>
            </a:r>
          </a:p>
        </p:txBody>
      </p:sp>
      <p:pic>
        <p:nvPicPr>
          <p:cNvPr id="5" name="Picture 1" descr="12p286_f10.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725" y="571500"/>
            <a:ext cx="8718550" cy="5713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p:txBody>
          <a:bodyPr/>
          <a:lstStyle/>
          <a:p>
            <a:r>
              <a:rPr lang="en-US" dirty="0"/>
              <a:t>Fishery</a:t>
            </a:r>
          </a:p>
          <a:p>
            <a:pPr lvl="1"/>
            <a:r>
              <a:rPr lang="en-US" dirty="0"/>
              <a:t>Concentration of a particular species suitable for commercial harvesting</a:t>
            </a:r>
          </a:p>
          <a:p>
            <a:pPr lvl="1"/>
            <a:r>
              <a:rPr lang="en-US" dirty="0"/>
              <a:t>30% are overfished</a:t>
            </a:r>
          </a:p>
          <a:p>
            <a:pPr lvl="1"/>
            <a:r>
              <a:rPr lang="en-US" dirty="0"/>
              <a:t>57% harvested at full capacity</a:t>
            </a:r>
          </a:p>
          <a:p>
            <a:pPr lvl="1"/>
            <a:endParaRPr lang="en-US" dirty="0"/>
          </a:p>
        </p:txBody>
      </p:sp>
      <p:sp>
        <p:nvSpPr>
          <p:cNvPr id="35842" name="Rectangle 2"/>
          <p:cNvSpPr>
            <a:spLocks noGrp="1" noChangeArrowheads="1"/>
          </p:cNvSpPr>
          <p:nvPr>
            <p:ph type="title"/>
          </p:nvPr>
        </p:nvSpPr>
        <p:spPr/>
        <p:txBody>
          <a:bodyPr>
            <a:normAutofit/>
          </a:bodyPr>
          <a:lstStyle/>
          <a:p>
            <a:r>
              <a:rPr lang="en-US" dirty="0"/>
              <a:t>Fish and Shellfish Production Have Increased Dramatically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Aquaculture, blue revolution</a:t>
            </a:r>
          </a:p>
          <a:p>
            <a:pPr lvl="1"/>
            <a:r>
              <a:rPr lang="en-US" dirty="0"/>
              <a:t>World’s fastest-growing type of food production</a:t>
            </a:r>
          </a:p>
          <a:p>
            <a:pPr lvl="1"/>
            <a:r>
              <a:rPr lang="en-US" dirty="0"/>
              <a:t>Dominated by operations that raise herbivorous species </a:t>
            </a:r>
          </a:p>
          <a:p>
            <a:endParaRPr lang="en-US" dirty="0"/>
          </a:p>
        </p:txBody>
      </p:sp>
      <p:sp>
        <p:nvSpPr>
          <p:cNvPr id="2" name="Title 1"/>
          <p:cNvSpPr>
            <a:spLocks noGrp="1"/>
          </p:cNvSpPr>
          <p:nvPr>
            <p:ph type="title"/>
          </p:nvPr>
        </p:nvSpPr>
        <p:spPr/>
        <p:txBody>
          <a:bodyPr>
            <a:normAutofit/>
          </a:bodyPr>
          <a:lstStyle/>
          <a:p>
            <a:r>
              <a:rPr lang="en-US" dirty="0"/>
              <a:t>Fish and Shellfish Production Have Increased Dramatically (cont’d.)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7842250" y="6584950"/>
            <a:ext cx="1311275" cy="268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cs typeface="Arial" charset="0"/>
              </a:rPr>
              <a:t>Fig. 12-1, p. 278</a:t>
            </a:r>
          </a:p>
        </p:txBody>
      </p:sp>
      <p:pic>
        <p:nvPicPr>
          <p:cNvPr id="5" name="Picture 1" descr="12p278_f0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88" y="482600"/>
            <a:ext cx="8988425" cy="5878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1" descr="12p287_f12_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475" y="838200"/>
            <a:ext cx="9005888" cy="5572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7769225" y="6584950"/>
            <a:ext cx="1397000" cy="268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cs typeface="Arial" charset="0"/>
              </a:rPr>
              <a:t>Fig. 12-12, p. 287</a:t>
            </a:r>
          </a:p>
        </p:txBody>
      </p:sp>
      <p:sp>
        <p:nvSpPr>
          <p:cNvPr id="7" name="Text Box 5"/>
          <p:cNvSpPr txBox="1">
            <a:spLocks noChangeArrowheads="1"/>
          </p:cNvSpPr>
          <p:nvPr/>
        </p:nvSpPr>
        <p:spPr bwMode="auto">
          <a:xfrm>
            <a:off x="828675" y="623888"/>
            <a:ext cx="627063"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defRPr/>
            </a:pPr>
            <a:r>
              <a:rPr lang="en-US" sz="1800" b="1">
                <a:solidFill>
                  <a:srgbClr val="000000"/>
                </a:solidFill>
                <a:cs typeface="Arial" charset="0"/>
              </a:rPr>
              <a:t>140</a:t>
            </a:r>
          </a:p>
        </p:txBody>
      </p:sp>
      <p:sp>
        <p:nvSpPr>
          <p:cNvPr id="8" name="Text Box 6"/>
          <p:cNvSpPr txBox="1">
            <a:spLocks noChangeArrowheads="1"/>
          </p:cNvSpPr>
          <p:nvPr/>
        </p:nvSpPr>
        <p:spPr bwMode="auto">
          <a:xfrm>
            <a:off x="828675" y="1690688"/>
            <a:ext cx="627063"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defRPr/>
            </a:pPr>
            <a:r>
              <a:rPr lang="en-US" sz="1800" b="1">
                <a:solidFill>
                  <a:srgbClr val="000000"/>
                </a:solidFill>
                <a:cs typeface="Arial" charset="0"/>
              </a:rPr>
              <a:t>100</a:t>
            </a:r>
          </a:p>
        </p:txBody>
      </p:sp>
      <p:sp>
        <p:nvSpPr>
          <p:cNvPr id="9" name="Text Box 7"/>
          <p:cNvSpPr txBox="1">
            <a:spLocks noChangeArrowheads="1"/>
          </p:cNvSpPr>
          <p:nvPr/>
        </p:nvSpPr>
        <p:spPr bwMode="auto">
          <a:xfrm>
            <a:off x="828675" y="1184275"/>
            <a:ext cx="627063"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defRPr/>
            </a:pPr>
            <a:r>
              <a:rPr lang="en-US" sz="1800" b="1">
                <a:solidFill>
                  <a:srgbClr val="000000"/>
                </a:solidFill>
                <a:cs typeface="Arial" charset="0"/>
              </a:rPr>
              <a:t>120</a:t>
            </a:r>
          </a:p>
        </p:txBody>
      </p:sp>
      <p:sp>
        <p:nvSpPr>
          <p:cNvPr id="10" name="Text Box 8"/>
          <p:cNvSpPr txBox="1">
            <a:spLocks noChangeArrowheads="1"/>
          </p:cNvSpPr>
          <p:nvPr/>
        </p:nvSpPr>
        <p:spPr bwMode="auto">
          <a:xfrm>
            <a:off x="955675" y="2230438"/>
            <a:ext cx="500063"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defRPr/>
            </a:pPr>
            <a:r>
              <a:rPr lang="en-US" sz="1800" b="1">
                <a:solidFill>
                  <a:srgbClr val="000000"/>
                </a:solidFill>
                <a:cs typeface="Arial" charset="0"/>
              </a:rPr>
              <a:t>80</a:t>
            </a:r>
          </a:p>
        </p:txBody>
      </p:sp>
      <p:sp>
        <p:nvSpPr>
          <p:cNvPr id="11" name="Text Box 9"/>
          <p:cNvSpPr txBox="1">
            <a:spLocks noChangeArrowheads="1"/>
          </p:cNvSpPr>
          <p:nvPr/>
        </p:nvSpPr>
        <p:spPr bwMode="auto">
          <a:xfrm>
            <a:off x="5638800" y="2362200"/>
            <a:ext cx="1389063"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000000"/>
                </a:solidFill>
                <a:cs typeface="Arial" charset="0"/>
              </a:rPr>
              <a:t>Wild catch</a:t>
            </a:r>
          </a:p>
        </p:txBody>
      </p:sp>
      <p:sp>
        <p:nvSpPr>
          <p:cNvPr id="12" name="Text Box 10"/>
          <p:cNvSpPr txBox="1">
            <a:spLocks noChangeArrowheads="1"/>
          </p:cNvSpPr>
          <p:nvPr/>
        </p:nvSpPr>
        <p:spPr bwMode="auto">
          <a:xfrm rot="16200000">
            <a:off x="-908844" y="2842419"/>
            <a:ext cx="2852738"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1800" b="1">
                <a:solidFill>
                  <a:srgbClr val="000000"/>
                </a:solidFill>
                <a:cs typeface="Arial" charset="0"/>
              </a:rPr>
              <a:t>Production </a:t>
            </a:r>
          </a:p>
          <a:p>
            <a:pPr algn="ctr">
              <a:defRPr/>
            </a:pPr>
            <a:r>
              <a:rPr lang="en-US" sz="1800" b="1">
                <a:solidFill>
                  <a:srgbClr val="000000"/>
                </a:solidFill>
                <a:cs typeface="Arial" charset="0"/>
              </a:rPr>
              <a:t>(millions of metric tons)</a:t>
            </a:r>
          </a:p>
        </p:txBody>
      </p:sp>
      <p:sp>
        <p:nvSpPr>
          <p:cNvPr id="13" name="Text Box 11"/>
          <p:cNvSpPr txBox="1">
            <a:spLocks noChangeArrowheads="1"/>
          </p:cNvSpPr>
          <p:nvPr/>
        </p:nvSpPr>
        <p:spPr bwMode="auto">
          <a:xfrm>
            <a:off x="955675" y="3325813"/>
            <a:ext cx="500063"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defRPr/>
            </a:pPr>
            <a:r>
              <a:rPr lang="en-US" sz="1800" b="1">
                <a:solidFill>
                  <a:srgbClr val="000000"/>
                </a:solidFill>
                <a:cs typeface="Arial" charset="0"/>
              </a:rPr>
              <a:t>40</a:t>
            </a:r>
          </a:p>
        </p:txBody>
      </p:sp>
      <p:sp>
        <p:nvSpPr>
          <p:cNvPr id="14" name="Text Box 12"/>
          <p:cNvSpPr txBox="1">
            <a:spLocks noChangeArrowheads="1"/>
          </p:cNvSpPr>
          <p:nvPr/>
        </p:nvSpPr>
        <p:spPr bwMode="auto">
          <a:xfrm>
            <a:off x="955675" y="2757488"/>
            <a:ext cx="500063"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defRPr/>
            </a:pPr>
            <a:r>
              <a:rPr lang="en-US" sz="1800" b="1">
                <a:solidFill>
                  <a:srgbClr val="000000"/>
                </a:solidFill>
                <a:cs typeface="Arial" charset="0"/>
              </a:rPr>
              <a:t>60</a:t>
            </a:r>
          </a:p>
        </p:txBody>
      </p:sp>
      <p:sp>
        <p:nvSpPr>
          <p:cNvPr id="15" name="Text Box 13"/>
          <p:cNvSpPr txBox="1">
            <a:spLocks noChangeArrowheads="1"/>
          </p:cNvSpPr>
          <p:nvPr/>
        </p:nvSpPr>
        <p:spPr bwMode="auto">
          <a:xfrm>
            <a:off x="1082675" y="4357688"/>
            <a:ext cx="373063"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defRPr/>
            </a:pPr>
            <a:r>
              <a:rPr lang="en-US" sz="1800" b="1">
                <a:solidFill>
                  <a:srgbClr val="000000"/>
                </a:solidFill>
                <a:cs typeface="Arial" charset="0"/>
              </a:rPr>
              <a:t>0</a:t>
            </a:r>
          </a:p>
        </p:txBody>
      </p:sp>
      <p:sp>
        <p:nvSpPr>
          <p:cNvPr id="16" name="Text Box 15"/>
          <p:cNvSpPr txBox="1">
            <a:spLocks noChangeArrowheads="1"/>
          </p:cNvSpPr>
          <p:nvPr/>
        </p:nvSpPr>
        <p:spPr bwMode="auto">
          <a:xfrm>
            <a:off x="955675" y="3873500"/>
            <a:ext cx="500063"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defRPr/>
            </a:pPr>
            <a:r>
              <a:rPr lang="en-US" sz="1800" b="1">
                <a:solidFill>
                  <a:srgbClr val="000000"/>
                </a:solidFill>
                <a:cs typeface="Arial" charset="0"/>
              </a:rPr>
              <a:t>20</a:t>
            </a:r>
          </a:p>
        </p:txBody>
      </p:sp>
      <p:sp>
        <p:nvSpPr>
          <p:cNvPr id="17" name="Text Box 16"/>
          <p:cNvSpPr txBox="1">
            <a:spLocks noChangeArrowheads="1"/>
          </p:cNvSpPr>
          <p:nvPr/>
        </p:nvSpPr>
        <p:spPr bwMode="auto">
          <a:xfrm>
            <a:off x="5638800" y="3733800"/>
            <a:ext cx="1579563"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000000"/>
                </a:solidFill>
                <a:cs typeface="Arial" charset="0"/>
              </a:rPr>
              <a:t>Aquaculture</a:t>
            </a:r>
          </a:p>
        </p:txBody>
      </p:sp>
      <p:sp>
        <p:nvSpPr>
          <p:cNvPr id="18" name="Text Box 17"/>
          <p:cNvSpPr txBox="1">
            <a:spLocks noChangeArrowheads="1"/>
          </p:cNvSpPr>
          <p:nvPr/>
        </p:nvSpPr>
        <p:spPr bwMode="auto">
          <a:xfrm>
            <a:off x="3749675" y="5257800"/>
            <a:ext cx="2955925"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1800" b="1">
                <a:solidFill>
                  <a:srgbClr val="000000"/>
                </a:solidFill>
                <a:cs typeface="Arial" charset="0"/>
              </a:rPr>
              <a:t>Year </a:t>
            </a:r>
          </a:p>
          <a:p>
            <a:pPr algn="ctr">
              <a:defRPr/>
            </a:pPr>
            <a:r>
              <a:rPr lang="en-US" sz="1800" b="1">
                <a:solidFill>
                  <a:srgbClr val="000000"/>
                </a:solidFill>
                <a:cs typeface="Arial" charset="0"/>
              </a:rPr>
              <a:t>Total World Fish Catch</a:t>
            </a:r>
          </a:p>
        </p:txBody>
      </p:sp>
      <p:sp>
        <p:nvSpPr>
          <p:cNvPr id="19" name="Text Box 18"/>
          <p:cNvSpPr txBox="1">
            <a:spLocks noChangeArrowheads="1"/>
          </p:cNvSpPr>
          <p:nvPr/>
        </p:nvSpPr>
        <p:spPr bwMode="auto">
          <a:xfrm>
            <a:off x="1219200" y="4724400"/>
            <a:ext cx="754063"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cs typeface="Arial" charset="0"/>
              </a:rPr>
              <a:t>1950</a:t>
            </a:r>
          </a:p>
        </p:txBody>
      </p:sp>
      <p:sp>
        <p:nvSpPr>
          <p:cNvPr id="20" name="Text Box 19"/>
          <p:cNvSpPr txBox="1">
            <a:spLocks noChangeArrowheads="1"/>
          </p:cNvSpPr>
          <p:nvPr/>
        </p:nvSpPr>
        <p:spPr bwMode="auto">
          <a:xfrm>
            <a:off x="2286000" y="4724400"/>
            <a:ext cx="754063"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000000"/>
                </a:solidFill>
                <a:cs typeface="Arial" charset="0"/>
              </a:rPr>
              <a:t>1960</a:t>
            </a:r>
          </a:p>
        </p:txBody>
      </p:sp>
      <p:sp>
        <p:nvSpPr>
          <p:cNvPr id="21" name="Text Box 20"/>
          <p:cNvSpPr txBox="1">
            <a:spLocks noChangeArrowheads="1"/>
          </p:cNvSpPr>
          <p:nvPr/>
        </p:nvSpPr>
        <p:spPr bwMode="auto">
          <a:xfrm>
            <a:off x="3284538" y="4724400"/>
            <a:ext cx="754062"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000000"/>
                </a:solidFill>
                <a:cs typeface="Arial" charset="0"/>
              </a:rPr>
              <a:t>1970</a:t>
            </a:r>
          </a:p>
        </p:txBody>
      </p:sp>
      <p:sp>
        <p:nvSpPr>
          <p:cNvPr id="22" name="Text Box 21"/>
          <p:cNvSpPr txBox="1">
            <a:spLocks noChangeArrowheads="1"/>
          </p:cNvSpPr>
          <p:nvPr/>
        </p:nvSpPr>
        <p:spPr bwMode="auto">
          <a:xfrm>
            <a:off x="5334000" y="4724400"/>
            <a:ext cx="754063"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000000"/>
                </a:solidFill>
                <a:cs typeface="Arial" charset="0"/>
              </a:rPr>
              <a:t>1990</a:t>
            </a:r>
          </a:p>
        </p:txBody>
      </p:sp>
      <p:sp>
        <p:nvSpPr>
          <p:cNvPr id="23" name="Text Box 22"/>
          <p:cNvSpPr txBox="1">
            <a:spLocks noChangeArrowheads="1"/>
          </p:cNvSpPr>
          <p:nvPr/>
        </p:nvSpPr>
        <p:spPr bwMode="auto">
          <a:xfrm>
            <a:off x="6324600" y="4724400"/>
            <a:ext cx="754063"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000000"/>
                </a:solidFill>
                <a:cs typeface="Arial" charset="0"/>
              </a:rPr>
              <a:t>2000</a:t>
            </a:r>
          </a:p>
        </p:txBody>
      </p:sp>
      <p:sp>
        <p:nvSpPr>
          <p:cNvPr id="24" name="Text Box 23"/>
          <p:cNvSpPr txBox="1">
            <a:spLocks noChangeArrowheads="1"/>
          </p:cNvSpPr>
          <p:nvPr/>
        </p:nvSpPr>
        <p:spPr bwMode="auto">
          <a:xfrm>
            <a:off x="7315200" y="4724400"/>
            <a:ext cx="754063"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defRPr/>
            </a:pPr>
            <a:r>
              <a:rPr lang="en-US" sz="1800" b="1" dirty="0">
                <a:solidFill>
                  <a:srgbClr val="000000"/>
                </a:solidFill>
                <a:cs typeface="Arial" charset="0"/>
              </a:rPr>
              <a:t>2010</a:t>
            </a:r>
          </a:p>
        </p:txBody>
      </p:sp>
      <p:sp>
        <p:nvSpPr>
          <p:cNvPr id="25" name="Rectangle 25"/>
          <p:cNvSpPr>
            <a:spLocks noChangeArrowheads="1"/>
          </p:cNvSpPr>
          <p:nvPr/>
        </p:nvSpPr>
        <p:spPr bwMode="auto">
          <a:xfrm>
            <a:off x="4337050" y="4737100"/>
            <a:ext cx="6921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905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b="1">
                <a:solidFill>
                  <a:srgbClr val="000000"/>
                </a:solidFill>
                <a:cs typeface="Arial" charset="0"/>
              </a:rPr>
              <a:t>1980</a:t>
            </a:r>
          </a:p>
        </p:txBody>
      </p:sp>
      <p:sp>
        <p:nvSpPr>
          <p:cNvPr id="26" name="Text Box 23"/>
          <p:cNvSpPr txBox="1">
            <a:spLocks noChangeArrowheads="1"/>
          </p:cNvSpPr>
          <p:nvPr/>
        </p:nvSpPr>
        <p:spPr bwMode="auto">
          <a:xfrm>
            <a:off x="8315325" y="4724400"/>
            <a:ext cx="754063"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defRPr/>
            </a:pPr>
            <a:r>
              <a:rPr lang="en-US" sz="1800" b="1" dirty="0">
                <a:solidFill>
                  <a:srgbClr val="000000"/>
                </a:solidFill>
                <a:cs typeface="Arial" charset="0"/>
              </a:rPr>
              <a:t>2020</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Content Placeholder 2"/>
          <p:cNvSpPr>
            <a:spLocks noGrp="1"/>
          </p:cNvSpPr>
          <p:nvPr>
            <p:ph idx="1"/>
          </p:nvPr>
        </p:nvSpPr>
        <p:spPr/>
        <p:txBody>
          <a:bodyPr/>
          <a:lstStyle/>
          <a:p>
            <a:r>
              <a:rPr lang="en-US" dirty="0"/>
              <a:t>Mostly nonrenewable energy – oil and natural gas</a:t>
            </a:r>
          </a:p>
          <a:p>
            <a:r>
              <a:rPr lang="en-US" dirty="0"/>
              <a:t>Agriculture uses 20% of all energy use in the U.S.</a:t>
            </a:r>
          </a:p>
          <a:p>
            <a:r>
              <a:rPr lang="en-US" dirty="0"/>
              <a:t>Amount of energy per calorie used in the U.S. has declined 50% since the 1970s</a:t>
            </a:r>
          </a:p>
          <a:p>
            <a:endParaRPr lang="en-US" dirty="0"/>
          </a:p>
        </p:txBody>
      </p:sp>
      <p:sp>
        <p:nvSpPr>
          <p:cNvPr id="37890" name="Title 1"/>
          <p:cNvSpPr>
            <a:spLocks noGrp="1"/>
          </p:cNvSpPr>
          <p:nvPr>
            <p:ph type="title"/>
          </p:nvPr>
        </p:nvSpPr>
        <p:spPr/>
        <p:txBody>
          <a:bodyPr>
            <a:normAutofit/>
          </a:bodyPr>
          <a:lstStyle/>
          <a:p>
            <a:r>
              <a:rPr lang="en-US" dirty="0"/>
              <a:t>Industrialized Food Production Requires Huge Inputs of Energy</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p:txBody>
          <a:bodyPr/>
          <a:lstStyle/>
          <a:p>
            <a:r>
              <a:rPr lang="en-US" dirty="0"/>
              <a:t>Future food production may be limited by soil erosion and degradation, desertification, irrigation water shortages, air and water pollution, climate change, and loss of biodiversity</a:t>
            </a:r>
          </a:p>
        </p:txBody>
      </p:sp>
      <p:sp>
        <p:nvSpPr>
          <p:cNvPr id="38914" name="Rectangle 2"/>
          <p:cNvSpPr>
            <a:spLocks noGrp="1" noChangeArrowheads="1"/>
          </p:cNvSpPr>
          <p:nvPr>
            <p:ph type="title"/>
          </p:nvPr>
        </p:nvSpPr>
        <p:spPr/>
        <p:txBody>
          <a:bodyPr>
            <a:normAutofit/>
          </a:bodyPr>
          <a:lstStyle/>
          <a:p>
            <a:r>
              <a:rPr lang="en-US" dirty="0"/>
              <a:t>12-3  What Environmental Problems Arise from Food Production?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idx="1"/>
          </p:nvPr>
        </p:nvSpPr>
        <p:spPr/>
        <p:txBody>
          <a:bodyPr/>
          <a:lstStyle/>
          <a:p>
            <a:r>
              <a:rPr lang="en-US" dirty="0"/>
              <a:t>Agriculture has harmful affects on:</a:t>
            </a:r>
          </a:p>
          <a:p>
            <a:pPr lvl="1"/>
            <a:r>
              <a:rPr lang="en-US" dirty="0"/>
              <a:t>Biodiversity</a:t>
            </a:r>
          </a:p>
          <a:p>
            <a:pPr lvl="1"/>
            <a:r>
              <a:rPr lang="en-US" dirty="0"/>
              <a:t>Soil</a:t>
            </a:r>
          </a:p>
          <a:p>
            <a:pPr lvl="1"/>
            <a:r>
              <a:rPr lang="en-US" dirty="0"/>
              <a:t>Water</a:t>
            </a:r>
          </a:p>
          <a:p>
            <a:pPr lvl="1"/>
            <a:r>
              <a:rPr lang="en-US" dirty="0"/>
              <a:t>Air</a:t>
            </a:r>
          </a:p>
          <a:p>
            <a:pPr lvl="1"/>
            <a:r>
              <a:rPr lang="en-US" dirty="0"/>
              <a:t>Human health</a:t>
            </a:r>
          </a:p>
        </p:txBody>
      </p:sp>
      <p:sp>
        <p:nvSpPr>
          <p:cNvPr id="39938" name="Rectangle 2"/>
          <p:cNvSpPr>
            <a:spLocks noGrp="1" noChangeArrowheads="1"/>
          </p:cNvSpPr>
          <p:nvPr>
            <p:ph type="title"/>
          </p:nvPr>
        </p:nvSpPr>
        <p:spPr/>
        <p:txBody>
          <a:bodyPr>
            <a:normAutofit/>
          </a:bodyPr>
          <a:lstStyle/>
          <a:p>
            <a:r>
              <a:rPr lang="en-US" dirty="0"/>
              <a:t>Producing Food Has Major Environmental Impacts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1" descr="12p288_f13_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711200"/>
            <a:ext cx="9144000" cy="5430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9571" name="Rectangle 3" hidden="1"/>
          <p:cNvSpPr>
            <a:spLocks noGrp="1" noChangeArrowheads="1"/>
          </p:cNvSpPr>
          <p:nvPr>
            <p:ph type="title"/>
          </p:nvPr>
        </p:nvSpPr>
        <p:spPr>
          <a:xfrm>
            <a:off x="457200" y="0"/>
            <a:ext cx="8229600" cy="1143000"/>
          </a:xfrm>
        </p:spPr>
        <p:txBody>
          <a:bodyPr/>
          <a:lstStyle/>
          <a:p>
            <a:pPr eaLnBrk="1" hangingPunct="1">
              <a:defRPr/>
            </a:pPr>
            <a:endParaRPr lang="en-US" sz="1400"/>
          </a:p>
        </p:txBody>
      </p:sp>
      <p:sp>
        <p:nvSpPr>
          <p:cNvPr id="109572" name="Rectangle 4"/>
          <p:cNvSpPr>
            <a:spLocks noChangeArrowheads="1"/>
          </p:cNvSpPr>
          <p:nvPr/>
        </p:nvSpPr>
        <p:spPr bwMode="auto">
          <a:xfrm>
            <a:off x="7747000" y="6584950"/>
            <a:ext cx="1397000" cy="268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cs typeface="Arial" charset="0"/>
              </a:rPr>
              <a:t>Fig. 12-13, p. 288</a:t>
            </a:r>
          </a:p>
        </p:txBody>
      </p:sp>
      <p:sp>
        <p:nvSpPr>
          <p:cNvPr id="57348" name="Text Box 5"/>
          <p:cNvSpPr txBox="1">
            <a:spLocks noChangeArrowheads="1"/>
          </p:cNvSpPr>
          <p:nvPr/>
        </p:nvSpPr>
        <p:spPr bwMode="auto">
          <a:xfrm>
            <a:off x="69850" y="685800"/>
            <a:ext cx="59499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chemeClr val="bg1"/>
                </a:solidFill>
              </a:rPr>
              <a:t>Natural Capital Degradation</a:t>
            </a:r>
          </a:p>
        </p:txBody>
      </p:sp>
      <p:sp>
        <p:nvSpPr>
          <p:cNvPr id="109574" name="Text Box 6"/>
          <p:cNvSpPr txBox="1">
            <a:spLocks noChangeArrowheads="1"/>
          </p:cNvSpPr>
          <p:nvPr/>
        </p:nvSpPr>
        <p:spPr bwMode="auto">
          <a:xfrm>
            <a:off x="44450" y="1108075"/>
            <a:ext cx="2074863"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663300"/>
                </a:solidFill>
                <a:cs typeface="Arial" charset="0"/>
              </a:rPr>
              <a:t>Food Production</a:t>
            </a:r>
          </a:p>
        </p:txBody>
      </p:sp>
      <p:sp>
        <p:nvSpPr>
          <p:cNvPr id="109575" name="Text Box 7"/>
          <p:cNvSpPr txBox="1">
            <a:spLocks noChangeArrowheads="1"/>
          </p:cNvSpPr>
          <p:nvPr/>
        </p:nvSpPr>
        <p:spPr bwMode="auto">
          <a:xfrm>
            <a:off x="0" y="2743200"/>
            <a:ext cx="2151063"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solidFill>
                  <a:srgbClr val="663300"/>
                </a:solidFill>
                <a:cs typeface="Arial" charset="0"/>
              </a:rPr>
              <a:t>Biodiversity Loss</a:t>
            </a:r>
          </a:p>
        </p:txBody>
      </p:sp>
      <p:sp>
        <p:nvSpPr>
          <p:cNvPr id="109576" name="Text Box 8"/>
          <p:cNvSpPr txBox="1">
            <a:spLocks noChangeArrowheads="1"/>
          </p:cNvSpPr>
          <p:nvPr/>
        </p:nvSpPr>
        <p:spPr bwMode="auto">
          <a:xfrm>
            <a:off x="2306638" y="2743200"/>
            <a:ext cx="665162"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b="1">
                <a:solidFill>
                  <a:srgbClr val="663300"/>
                </a:solidFill>
                <a:cs typeface="Arial" charset="0"/>
              </a:rPr>
              <a:t>Soil</a:t>
            </a:r>
          </a:p>
        </p:txBody>
      </p:sp>
      <p:sp>
        <p:nvSpPr>
          <p:cNvPr id="109577" name="Text Box 9"/>
          <p:cNvSpPr txBox="1">
            <a:spLocks noChangeArrowheads="1"/>
          </p:cNvSpPr>
          <p:nvPr/>
        </p:nvSpPr>
        <p:spPr bwMode="auto">
          <a:xfrm>
            <a:off x="4071938" y="2743200"/>
            <a:ext cx="881062"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b="1">
                <a:solidFill>
                  <a:srgbClr val="663300"/>
                </a:solidFill>
                <a:cs typeface="Arial" charset="0"/>
              </a:rPr>
              <a:t>Water</a:t>
            </a:r>
          </a:p>
        </p:txBody>
      </p:sp>
      <p:sp>
        <p:nvSpPr>
          <p:cNvPr id="109578" name="Text Box 10"/>
          <p:cNvSpPr txBox="1">
            <a:spLocks noChangeArrowheads="1"/>
          </p:cNvSpPr>
          <p:nvPr/>
        </p:nvSpPr>
        <p:spPr bwMode="auto">
          <a:xfrm>
            <a:off x="5592763" y="2743200"/>
            <a:ext cx="1604962"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b="1">
                <a:solidFill>
                  <a:srgbClr val="663300"/>
                </a:solidFill>
                <a:cs typeface="Arial" charset="0"/>
              </a:rPr>
              <a:t>Air Pollution</a:t>
            </a:r>
          </a:p>
        </p:txBody>
      </p:sp>
      <p:sp>
        <p:nvSpPr>
          <p:cNvPr id="109579" name="Text Box 11"/>
          <p:cNvSpPr txBox="1">
            <a:spLocks noChangeArrowheads="1"/>
          </p:cNvSpPr>
          <p:nvPr/>
        </p:nvSpPr>
        <p:spPr bwMode="auto">
          <a:xfrm>
            <a:off x="6904038" y="2743200"/>
            <a:ext cx="1782762"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defRPr/>
            </a:pPr>
            <a:r>
              <a:rPr lang="en-US" sz="1400" b="1">
                <a:solidFill>
                  <a:srgbClr val="663300"/>
                </a:solidFill>
                <a:cs typeface="Arial" charset="0"/>
              </a:rPr>
              <a:t>Human Health</a:t>
            </a:r>
          </a:p>
        </p:txBody>
      </p:sp>
      <p:sp>
        <p:nvSpPr>
          <p:cNvPr id="109581" name="Text Box 13"/>
          <p:cNvSpPr txBox="1">
            <a:spLocks noChangeArrowheads="1"/>
          </p:cNvSpPr>
          <p:nvPr/>
        </p:nvSpPr>
        <p:spPr bwMode="auto">
          <a:xfrm>
            <a:off x="1962150" y="3021013"/>
            <a:ext cx="858838"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solidFill>
                  <a:srgbClr val="000000"/>
                </a:solidFill>
                <a:cs typeface="Arial" charset="0"/>
              </a:rPr>
              <a:t>Erosion</a:t>
            </a:r>
          </a:p>
        </p:txBody>
      </p:sp>
      <p:sp>
        <p:nvSpPr>
          <p:cNvPr id="109583" name="Text Box 15"/>
          <p:cNvSpPr txBox="1">
            <a:spLocks noChangeArrowheads="1"/>
          </p:cNvSpPr>
          <p:nvPr/>
        </p:nvSpPr>
        <p:spPr bwMode="auto">
          <a:xfrm>
            <a:off x="5410200" y="3021013"/>
            <a:ext cx="1722438" cy="1600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solidFill>
                  <a:srgbClr val="000000"/>
                </a:solidFill>
                <a:cs typeface="Arial" charset="0"/>
              </a:rPr>
              <a:t>Emissions of greenhouse gas CO</a:t>
            </a:r>
            <a:r>
              <a:rPr lang="en-US" sz="1400" b="1" baseline="-25000" dirty="0">
                <a:solidFill>
                  <a:srgbClr val="000000"/>
                </a:solidFill>
                <a:cs typeface="Arial" charset="0"/>
              </a:rPr>
              <a:t>2</a:t>
            </a:r>
            <a:r>
              <a:rPr lang="en-US" sz="1400" b="1" dirty="0">
                <a:solidFill>
                  <a:srgbClr val="000000"/>
                </a:solidFill>
                <a:cs typeface="Arial" charset="0"/>
              </a:rPr>
              <a:t> from fossil fuel use </a:t>
            </a:r>
            <a:r>
              <a:rPr lang="en-US" sz="1400" b="1" dirty="0">
                <a:cs typeface="Arial" charset="0"/>
              </a:rPr>
              <a:t>N</a:t>
            </a:r>
            <a:r>
              <a:rPr lang="en-US" sz="1400" b="1" baseline="-25000" dirty="0">
                <a:cs typeface="Arial" charset="0"/>
              </a:rPr>
              <a:t>2</a:t>
            </a:r>
            <a:r>
              <a:rPr lang="en-US" sz="1400" b="1" dirty="0">
                <a:cs typeface="Arial" charset="0"/>
              </a:rPr>
              <a:t>O from inorganic fertilizer use, and methane (CH</a:t>
            </a:r>
            <a:r>
              <a:rPr lang="en-US" sz="1400" b="1" baseline="-25000" dirty="0">
                <a:cs typeface="Arial" charset="0"/>
              </a:rPr>
              <a:t>4</a:t>
            </a:r>
            <a:r>
              <a:rPr lang="en-US" sz="1400" b="1" dirty="0">
                <a:cs typeface="Arial" charset="0"/>
              </a:rPr>
              <a:t>) from cattle </a:t>
            </a:r>
          </a:p>
        </p:txBody>
      </p:sp>
      <p:sp>
        <p:nvSpPr>
          <p:cNvPr id="109584" name="Text Box 16"/>
          <p:cNvSpPr txBox="1">
            <a:spLocks noChangeArrowheads="1"/>
          </p:cNvSpPr>
          <p:nvPr/>
        </p:nvSpPr>
        <p:spPr bwMode="auto">
          <a:xfrm>
            <a:off x="7239000" y="3021013"/>
            <a:ext cx="1828800" cy="523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solidFill>
                  <a:srgbClr val="000000"/>
                </a:solidFill>
                <a:cs typeface="Arial" charset="0"/>
              </a:rPr>
              <a:t>Nitrates in drinking water (blue baby)</a:t>
            </a:r>
          </a:p>
        </p:txBody>
      </p:sp>
      <p:sp>
        <p:nvSpPr>
          <p:cNvPr id="109585" name="Text Box 17"/>
          <p:cNvSpPr txBox="1">
            <a:spLocks noChangeArrowheads="1"/>
          </p:cNvSpPr>
          <p:nvPr/>
        </p:nvSpPr>
        <p:spPr bwMode="auto">
          <a:xfrm>
            <a:off x="1962150" y="3505200"/>
            <a:ext cx="1474788"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b="1">
                <a:solidFill>
                  <a:srgbClr val="000000"/>
                </a:solidFill>
                <a:cs typeface="Arial" charset="0"/>
              </a:rPr>
              <a:t>Loss of fertility</a:t>
            </a:r>
          </a:p>
        </p:txBody>
      </p:sp>
      <p:sp>
        <p:nvSpPr>
          <p:cNvPr id="109586" name="Text Box 18"/>
          <p:cNvSpPr txBox="1">
            <a:spLocks noChangeArrowheads="1"/>
          </p:cNvSpPr>
          <p:nvPr/>
        </p:nvSpPr>
        <p:spPr bwMode="auto">
          <a:xfrm>
            <a:off x="3567113" y="3021013"/>
            <a:ext cx="18669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b="1">
                <a:solidFill>
                  <a:srgbClr val="000000"/>
                </a:solidFill>
                <a:cs typeface="Arial" charset="0"/>
              </a:rPr>
              <a:t>Aquifer depletion</a:t>
            </a:r>
          </a:p>
        </p:txBody>
      </p:sp>
      <p:sp>
        <p:nvSpPr>
          <p:cNvPr id="109587" name="Text Box 19"/>
          <p:cNvSpPr txBox="1">
            <a:spLocks noChangeArrowheads="1"/>
          </p:cNvSpPr>
          <p:nvPr/>
        </p:nvSpPr>
        <p:spPr bwMode="auto">
          <a:xfrm>
            <a:off x="7239000" y="3581400"/>
            <a:ext cx="1828800" cy="7381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solidFill>
                  <a:srgbClr val="000000"/>
                </a:solidFill>
                <a:cs typeface="Arial" charset="0"/>
              </a:rPr>
              <a:t>Pesticide residues in drinking water, food, and air</a:t>
            </a:r>
          </a:p>
        </p:txBody>
      </p:sp>
      <p:sp>
        <p:nvSpPr>
          <p:cNvPr id="109588" name="Text Box 20"/>
          <p:cNvSpPr txBox="1">
            <a:spLocks noChangeArrowheads="1"/>
          </p:cNvSpPr>
          <p:nvPr/>
        </p:nvSpPr>
        <p:spPr bwMode="auto">
          <a:xfrm>
            <a:off x="1962150" y="4038600"/>
            <a:ext cx="1185863"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b="1">
                <a:solidFill>
                  <a:srgbClr val="000000"/>
                </a:solidFill>
                <a:cs typeface="Arial" charset="0"/>
              </a:rPr>
              <a:t>Salinization</a:t>
            </a:r>
          </a:p>
        </p:txBody>
      </p:sp>
      <p:sp>
        <p:nvSpPr>
          <p:cNvPr id="109589" name="Text Box 21"/>
          <p:cNvSpPr txBox="1">
            <a:spLocks noChangeArrowheads="1"/>
          </p:cNvSpPr>
          <p:nvPr/>
        </p:nvSpPr>
        <p:spPr bwMode="auto">
          <a:xfrm>
            <a:off x="3567113" y="3268663"/>
            <a:ext cx="2057400" cy="9540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solidFill>
                  <a:srgbClr val="000000"/>
                </a:solidFill>
                <a:cs typeface="Arial" charset="0"/>
              </a:rPr>
              <a:t>Increased runoff, sediment pollution, and </a:t>
            </a:r>
            <a:r>
              <a:rPr lang="en-US" sz="1400" b="1" dirty="0">
                <a:solidFill>
                  <a:srgbClr val="000000"/>
                </a:solidFill>
                <a:latin typeface="Lucida Grande" charset="0"/>
                <a:cs typeface="Arial" charset="0"/>
              </a:rPr>
              <a:t>fl</a:t>
            </a:r>
            <a:r>
              <a:rPr lang="en-US" sz="1400" b="1" dirty="0">
                <a:solidFill>
                  <a:srgbClr val="000000"/>
                </a:solidFill>
                <a:cs typeface="Arial" charset="0"/>
              </a:rPr>
              <a:t>ooding from cleared land</a:t>
            </a:r>
          </a:p>
        </p:txBody>
      </p:sp>
      <p:sp>
        <p:nvSpPr>
          <p:cNvPr id="109591" name="Text Box 23"/>
          <p:cNvSpPr txBox="1">
            <a:spLocks noChangeArrowheads="1"/>
          </p:cNvSpPr>
          <p:nvPr/>
        </p:nvSpPr>
        <p:spPr bwMode="auto">
          <a:xfrm>
            <a:off x="-4763" y="3902075"/>
            <a:ext cx="1597026" cy="517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solidFill>
                  <a:srgbClr val="000000"/>
                </a:solidFill>
                <a:cs typeface="Arial" charset="0"/>
              </a:rPr>
              <a:t>Fish kills from pesticide runoff</a:t>
            </a:r>
          </a:p>
        </p:txBody>
      </p:sp>
      <p:sp>
        <p:nvSpPr>
          <p:cNvPr id="109592" name="Text Box 24"/>
          <p:cNvSpPr txBox="1">
            <a:spLocks noChangeArrowheads="1"/>
          </p:cNvSpPr>
          <p:nvPr/>
        </p:nvSpPr>
        <p:spPr bwMode="auto">
          <a:xfrm>
            <a:off x="1962150" y="4572000"/>
            <a:ext cx="1335088"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b="1">
                <a:solidFill>
                  <a:srgbClr val="000000"/>
                </a:solidFill>
                <a:cs typeface="Arial" charset="0"/>
              </a:rPr>
              <a:t>Waterlogging</a:t>
            </a:r>
          </a:p>
        </p:txBody>
      </p:sp>
      <p:sp>
        <p:nvSpPr>
          <p:cNvPr id="109594" name="Text Box 26"/>
          <p:cNvSpPr txBox="1">
            <a:spLocks noChangeArrowheads="1"/>
          </p:cNvSpPr>
          <p:nvPr/>
        </p:nvSpPr>
        <p:spPr bwMode="auto">
          <a:xfrm>
            <a:off x="-4763" y="4364038"/>
            <a:ext cx="1833563" cy="730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solidFill>
                  <a:srgbClr val="000000"/>
                </a:solidFill>
                <a:cs typeface="Arial" charset="0"/>
              </a:rPr>
              <a:t>Killing wild predators to protect livestock</a:t>
            </a:r>
          </a:p>
        </p:txBody>
      </p:sp>
      <p:sp>
        <p:nvSpPr>
          <p:cNvPr id="109595" name="Text Box 27"/>
          <p:cNvSpPr txBox="1">
            <a:spLocks noChangeArrowheads="1"/>
          </p:cNvSpPr>
          <p:nvPr/>
        </p:nvSpPr>
        <p:spPr bwMode="auto">
          <a:xfrm>
            <a:off x="1962150" y="5105400"/>
            <a:ext cx="14351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b="1">
                <a:solidFill>
                  <a:srgbClr val="000000"/>
                </a:solidFill>
                <a:cs typeface="Arial" charset="0"/>
              </a:rPr>
              <a:t>Desertification</a:t>
            </a:r>
          </a:p>
        </p:txBody>
      </p:sp>
      <p:sp>
        <p:nvSpPr>
          <p:cNvPr id="109596" name="Text Box 28"/>
          <p:cNvSpPr txBox="1">
            <a:spLocks noChangeArrowheads="1"/>
          </p:cNvSpPr>
          <p:nvPr/>
        </p:nvSpPr>
        <p:spPr bwMode="auto">
          <a:xfrm>
            <a:off x="3567113" y="4160838"/>
            <a:ext cx="1609725" cy="7381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b="1">
                <a:solidFill>
                  <a:srgbClr val="000000"/>
                </a:solidFill>
                <a:cs typeface="Arial" charset="0"/>
              </a:rPr>
              <a:t>Pollution from pesticides and fertilizers</a:t>
            </a:r>
          </a:p>
        </p:txBody>
      </p:sp>
      <p:sp>
        <p:nvSpPr>
          <p:cNvPr id="109599" name="Text Box 31"/>
          <p:cNvSpPr txBox="1">
            <a:spLocks noChangeArrowheads="1"/>
          </p:cNvSpPr>
          <p:nvPr/>
        </p:nvSpPr>
        <p:spPr bwMode="auto">
          <a:xfrm>
            <a:off x="-4763" y="5065713"/>
            <a:ext cx="2062163" cy="9540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solidFill>
                  <a:srgbClr val="000000"/>
                </a:solidFill>
                <a:cs typeface="Arial" charset="0"/>
              </a:rPr>
              <a:t>Loss of genetic </a:t>
            </a:r>
            <a:r>
              <a:rPr lang="en-US" sz="1400" b="1" dirty="0" err="1">
                <a:cs typeface="Arial" charset="0"/>
              </a:rPr>
              <a:t>agrobiodiversity</a:t>
            </a:r>
            <a:r>
              <a:rPr lang="en-US" sz="1400" b="1" dirty="0">
                <a:cs typeface="Arial" charset="0"/>
              </a:rPr>
              <a:t> </a:t>
            </a:r>
            <a:r>
              <a:rPr lang="en-US" sz="1400" b="1" dirty="0">
                <a:solidFill>
                  <a:srgbClr val="000000"/>
                </a:solidFill>
                <a:cs typeface="Arial" charset="0"/>
              </a:rPr>
              <a:t>replaced by monoculture strains</a:t>
            </a:r>
          </a:p>
        </p:txBody>
      </p:sp>
      <p:sp>
        <p:nvSpPr>
          <p:cNvPr id="109600" name="Text Box 32"/>
          <p:cNvSpPr txBox="1">
            <a:spLocks noChangeArrowheads="1"/>
          </p:cNvSpPr>
          <p:nvPr/>
        </p:nvSpPr>
        <p:spPr bwMode="auto">
          <a:xfrm>
            <a:off x="3567113" y="4849813"/>
            <a:ext cx="2224087" cy="11699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solidFill>
                  <a:srgbClr val="000000"/>
                </a:solidFill>
                <a:cs typeface="Arial" charset="0"/>
              </a:rPr>
              <a:t>Algal blooms and </a:t>
            </a:r>
          </a:p>
          <a:p>
            <a:pPr>
              <a:defRPr/>
            </a:pPr>
            <a:r>
              <a:rPr lang="en-US" sz="1400" b="1" dirty="0">
                <a:solidFill>
                  <a:srgbClr val="000000"/>
                </a:solidFill>
                <a:cs typeface="Arial" charset="0"/>
              </a:rPr>
              <a:t>fish kills caused </a:t>
            </a:r>
          </a:p>
          <a:p>
            <a:pPr>
              <a:defRPr/>
            </a:pPr>
            <a:r>
              <a:rPr lang="en-US" sz="1400" b="1" dirty="0">
                <a:solidFill>
                  <a:srgbClr val="000000"/>
                </a:solidFill>
                <a:cs typeface="Arial" charset="0"/>
              </a:rPr>
              <a:t>by runoff of </a:t>
            </a:r>
          </a:p>
          <a:p>
            <a:pPr>
              <a:defRPr/>
            </a:pPr>
            <a:r>
              <a:rPr lang="en-US" sz="1400" b="1" dirty="0">
                <a:solidFill>
                  <a:srgbClr val="000000"/>
                </a:solidFill>
                <a:cs typeface="Arial" charset="0"/>
              </a:rPr>
              <a:t>fertilizers and </a:t>
            </a:r>
          </a:p>
          <a:p>
            <a:pPr>
              <a:defRPr/>
            </a:pPr>
            <a:r>
              <a:rPr lang="en-US" sz="1400" b="1" dirty="0">
                <a:solidFill>
                  <a:srgbClr val="000000"/>
                </a:solidFill>
                <a:cs typeface="Arial" charset="0"/>
              </a:rPr>
              <a:t>farm wastes</a:t>
            </a:r>
          </a:p>
        </p:txBody>
      </p:sp>
      <p:sp>
        <p:nvSpPr>
          <p:cNvPr id="109601" name="Text Box 33"/>
          <p:cNvSpPr txBox="1">
            <a:spLocks noChangeArrowheads="1"/>
          </p:cNvSpPr>
          <p:nvPr/>
        </p:nvSpPr>
        <p:spPr bwMode="auto">
          <a:xfrm>
            <a:off x="7239000" y="5105400"/>
            <a:ext cx="1600200" cy="7381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solidFill>
                  <a:srgbClr val="000000"/>
                </a:solidFill>
                <a:cs typeface="Arial" charset="0"/>
              </a:rPr>
              <a:t>Bacterial contamination of meat</a:t>
            </a:r>
          </a:p>
        </p:txBody>
      </p:sp>
      <p:sp>
        <p:nvSpPr>
          <p:cNvPr id="109602" name="Text Box 34"/>
          <p:cNvSpPr txBox="1">
            <a:spLocks noChangeArrowheads="1"/>
          </p:cNvSpPr>
          <p:nvPr/>
        </p:nvSpPr>
        <p:spPr bwMode="auto">
          <a:xfrm>
            <a:off x="5410200" y="4683125"/>
            <a:ext cx="1951038" cy="954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solidFill>
                  <a:srgbClr val="000000"/>
                </a:solidFill>
                <a:cs typeface="Arial" charset="0"/>
              </a:rPr>
              <a:t>Other air pollutants from fossil fuel use and pesticide </a:t>
            </a:r>
          </a:p>
          <a:p>
            <a:pPr>
              <a:defRPr/>
            </a:pPr>
            <a:r>
              <a:rPr lang="en-US" sz="1400" b="1" dirty="0">
                <a:solidFill>
                  <a:srgbClr val="000000"/>
                </a:solidFill>
                <a:cs typeface="Arial" charset="0"/>
              </a:rPr>
              <a:t>sprays</a:t>
            </a:r>
          </a:p>
        </p:txBody>
      </p:sp>
      <p:sp>
        <p:nvSpPr>
          <p:cNvPr id="57372" name="TextBox 2"/>
          <p:cNvSpPr txBox="1">
            <a:spLocks noChangeArrowheads="1"/>
          </p:cNvSpPr>
          <p:nvPr/>
        </p:nvSpPr>
        <p:spPr bwMode="auto">
          <a:xfrm>
            <a:off x="0" y="2979738"/>
            <a:ext cx="1981200" cy="1169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a:t>Conversion of grasslands, forests, and wetlands to crops or rangeland </a:t>
            </a:r>
          </a:p>
          <a:p>
            <a:pPr eaLnBrk="1" hangingPunct="1"/>
            <a:endParaRPr lang="en-US" sz="1400" b="1"/>
          </a:p>
        </p:txBody>
      </p:sp>
      <p:sp>
        <p:nvSpPr>
          <p:cNvPr id="57373" name="TextBox 3"/>
          <p:cNvSpPr txBox="1">
            <a:spLocks noChangeArrowheads="1"/>
          </p:cNvSpPr>
          <p:nvPr/>
        </p:nvSpPr>
        <p:spPr bwMode="auto">
          <a:xfrm>
            <a:off x="7239000" y="4378325"/>
            <a:ext cx="1789113" cy="738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a:t>Livestock wastes in drinking and swimming water </a:t>
            </a:r>
          </a:p>
        </p:txBody>
      </p:sp>
    </p:spTree>
    <p:extLst>
      <p:ext uri="{BB962C8B-B14F-4D97-AF65-F5344CB8AC3E}">
        <p14:creationId xmlns:p14="http://schemas.microsoft.com/office/powerpoint/2010/main" val="19019925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p:txBody>
          <a:bodyPr/>
          <a:lstStyle/>
          <a:p>
            <a:r>
              <a:rPr lang="en-US" dirty="0"/>
              <a:t>Soil erosion </a:t>
            </a:r>
          </a:p>
          <a:p>
            <a:pPr lvl="1"/>
            <a:r>
              <a:rPr lang="en-US" dirty="0"/>
              <a:t>Movement of soil by wind and water</a:t>
            </a:r>
          </a:p>
          <a:p>
            <a:pPr lvl="1"/>
            <a:r>
              <a:rPr lang="en-US" dirty="0"/>
              <a:t>Natural causes</a:t>
            </a:r>
          </a:p>
          <a:p>
            <a:pPr lvl="1"/>
            <a:r>
              <a:rPr lang="en-US" dirty="0"/>
              <a:t>Human causes</a:t>
            </a:r>
          </a:p>
          <a:p>
            <a:r>
              <a:rPr lang="en-US" dirty="0"/>
              <a:t>Two major harmful effects of soil erosion</a:t>
            </a:r>
          </a:p>
          <a:p>
            <a:pPr lvl="1"/>
            <a:r>
              <a:rPr lang="en-US" dirty="0"/>
              <a:t>Loss of soil fertility</a:t>
            </a:r>
          </a:p>
          <a:p>
            <a:pPr lvl="1"/>
            <a:r>
              <a:rPr lang="en-US" dirty="0"/>
              <a:t>Water pollution</a:t>
            </a:r>
          </a:p>
          <a:p>
            <a:pPr lvl="1"/>
            <a:endParaRPr lang="en-US" dirty="0"/>
          </a:p>
          <a:p>
            <a:endParaRPr lang="en-US" dirty="0"/>
          </a:p>
          <a:p>
            <a:endParaRPr lang="en-US" dirty="0"/>
          </a:p>
        </p:txBody>
      </p:sp>
      <p:sp>
        <p:nvSpPr>
          <p:cNvPr id="41986" name="Rectangle 2"/>
          <p:cNvSpPr>
            <a:spLocks noGrp="1" noChangeArrowheads="1"/>
          </p:cNvSpPr>
          <p:nvPr>
            <p:ph type="title"/>
          </p:nvPr>
        </p:nvSpPr>
        <p:spPr/>
        <p:txBody>
          <a:bodyPr>
            <a:normAutofit/>
          </a:bodyPr>
          <a:lstStyle/>
          <a:p>
            <a:r>
              <a:rPr lang="en-US" dirty="0"/>
              <a:t>Topsoil Erosion Is a Serious Problem in Parts of the World</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7747000" y="6584950"/>
            <a:ext cx="1397000" cy="268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cs typeface="Arial" charset="0"/>
              </a:rPr>
              <a:t>Fig. 12-15, p. 289</a:t>
            </a:r>
          </a:p>
        </p:txBody>
      </p:sp>
      <p:pic>
        <p:nvPicPr>
          <p:cNvPr id="5" name="Picture 1" descr="12p289_f15.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5925" y="541338"/>
            <a:ext cx="8312150" cy="5757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70338" name="Picture 2" descr="1211_E"/>
          <p:cNvPicPr>
            <a:picLocks noChangeAspect="1" noChangeArrowheads="1"/>
          </p:cNvPicPr>
          <p:nvPr/>
        </p:nvPicPr>
        <p:blipFill>
          <a:blip r:embed="rId3" cstate="print"/>
          <a:srcRect/>
          <a:stretch>
            <a:fillRect/>
          </a:stretch>
        </p:blipFill>
        <p:spPr bwMode="auto">
          <a:xfrm>
            <a:off x="88900" y="533400"/>
            <a:ext cx="8966200" cy="5783263"/>
          </a:xfrm>
          <a:prstGeom prst="rect">
            <a:avLst/>
          </a:prstGeom>
          <a:noFill/>
        </p:spPr>
      </p:pic>
      <p:pic>
        <p:nvPicPr>
          <p:cNvPr id="270339" name="Picture 3" descr="1211_E copy"/>
          <p:cNvPicPr>
            <a:picLocks noChangeAspect="1" noChangeArrowheads="1"/>
          </p:cNvPicPr>
          <p:nvPr/>
        </p:nvPicPr>
        <p:blipFill>
          <a:blip r:embed="rId4" cstate="print"/>
          <a:srcRect/>
          <a:stretch>
            <a:fillRect/>
          </a:stretch>
        </p:blipFill>
        <p:spPr bwMode="auto">
          <a:xfrm>
            <a:off x="88900" y="536575"/>
            <a:ext cx="8966200" cy="5783263"/>
          </a:xfrm>
          <a:prstGeom prst="rect">
            <a:avLst/>
          </a:prstGeom>
          <a:noFill/>
        </p:spPr>
      </p:pic>
      <p:pic>
        <p:nvPicPr>
          <p:cNvPr id="270340" name="Picture 4" descr="1211_E copy 1"/>
          <p:cNvPicPr>
            <a:picLocks noChangeAspect="1" noChangeArrowheads="1"/>
          </p:cNvPicPr>
          <p:nvPr/>
        </p:nvPicPr>
        <p:blipFill>
          <a:blip r:embed="rId5" cstate="print"/>
          <a:srcRect/>
          <a:stretch>
            <a:fillRect/>
          </a:stretch>
        </p:blipFill>
        <p:spPr bwMode="auto">
          <a:xfrm>
            <a:off x="88900" y="536575"/>
            <a:ext cx="8966200" cy="5783263"/>
          </a:xfrm>
          <a:prstGeom prst="rect">
            <a:avLst/>
          </a:prstGeom>
          <a:noFill/>
        </p:spPr>
      </p:pic>
      <p:sp>
        <p:nvSpPr>
          <p:cNvPr id="270341" name="Rectangle 5" hidden="1"/>
          <p:cNvSpPr>
            <a:spLocks noGrp="1" noChangeArrowheads="1"/>
          </p:cNvSpPr>
          <p:nvPr>
            <p:ph type="title"/>
          </p:nvPr>
        </p:nvSpPr>
        <p:spPr/>
        <p:txBody>
          <a:bodyPr/>
          <a:lstStyle/>
          <a:p>
            <a:endParaRPr lang="en-US" dirty="0"/>
          </a:p>
        </p:txBody>
      </p:sp>
      <p:sp>
        <p:nvSpPr>
          <p:cNvPr id="270342" name="Text Box 6"/>
          <p:cNvSpPr txBox="1">
            <a:spLocks noChangeArrowheads="1"/>
          </p:cNvSpPr>
          <p:nvPr/>
        </p:nvSpPr>
        <p:spPr bwMode="auto">
          <a:xfrm>
            <a:off x="8077200" y="6324600"/>
            <a:ext cx="1047750" cy="274638"/>
          </a:xfrm>
          <a:prstGeom prst="rect">
            <a:avLst/>
          </a:prstGeom>
          <a:noFill/>
          <a:ln w="19050">
            <a:noFill/>
            <a:miter lim="800000"/>
            <a:headEnd/>
            <a:tailEnd/>
          </a:ln>
          <a:effectLst/>
        </p:spPr>
        <p:txBody>
          <a:bodyPr wrap="none">
            <a:prstTxWarp prst="textNoShape">
              <a:avLst/>
            </a:prstTxWarp>
            <a:spAutoFit/>
          </a:bodyPr>
          <a:lstStyle/>
          <a:p>
            <a:r>
              <a:rPr lang="en-US" sz="1200" b="1" dirty="0">
                <a:solidFill>
                  <a:srgbClr val="008040"/>
                </a:solidFill>
                <a:latin typeface="Arial" charset="0"/>
              </a:rPr>
              <a:t>Stepped Art</a:t>
            </a:r>
          </a:p>
        </p:txBody>
      </p:sp>
      <p:pic>
        <p:nvPicPr>
          <p:cNvPr id="270343" name="Picture 7" descr="1211_E copy 2"/>
          <p:cNvPicPr>
            <a:picLocks noChangeAspect="1" noChangeArrowheads="1"/>
          </p:cNvPicPr>
          <p:nvPr/>
        </p:nvPicPr>
        <p:blipFill>
          <a:blip r:embed="rId6" cstate="print"/>
          <a:srcRect/>
          <a:stretch>
            <a:fillRect/>
          </a:stretch>
        </p:blipFill>
        <p:spPr bwMode="auto">
          <a:xfrm>
            <a:off x="88900" y="536575"/>
            <a:ext cx="8966200" cy="5783263"/>
          </a:xfrm>
          <a:prstGeom prst="rect">
            <a:avLst/>
          </a:prstGeom>
          <a:noFill/>
        </p:spPr>
      </p:pic>
      <p:sp>
        <p:nvSpPr>
          <p:cNvPr id="270344" name="Text Box 8"/>
          <p:cNvSpPr txBox="1">
            <a:spLocks noChangeArrowheads="1"/>
          </p:cNvSpPr>
          <p:nvPr/>
        </p:nvSpPr>
        <p:spPr bwMode="auto">
          <a:xfrm>
            <a:off x="782638" y="5530850"/>
            <a:ext cx="1782762" cy="641350"/>
          </a:xfrm>
          <a:prstGeom prst="rect">
            <a:avLst/>
          </a:prstGeom>
          <a:noFill/>
          <a:ln w="9525">
            <a:noFill/>
            <a:miter lim="800000"/>
            <a:headEnd/>
            <a:tailEnd/>
          </a:ln>
          <a:effectLst/>
        </p:spPr>
        <p:txBody>
          <a:bodyPr>
            <a:prstTxWarp prst="textNoShape">
              <a:avLst/>
            </a:prstTxWarp>
          </a:bodyPr>
          <a:lstStyle/>
          <a:p>
            <a:pPr eaLnBrk="1" hangingPunct="1"/>
            <a:r>
              <a:rPr lang="en-US" sz="1600" b="1" dirty="0">
                <a:solidFill>
                  <a:srgbClr val="000000"/>
                </a:solidFill>
                <a:latin typeface="Arial" charset="0"/>
              </a:rPr>
              <a:t>Stable or nonvegetative</a:t>
            </a:r>
          </a:p>
        </p:txBody>
      </p:sp>
      <p:sp>
        <p:nvSpPr>
          <p:cNvPr id="270345" name="Text Box 9"/>
          <p:cNvSpPr txBox="1">
            <a:spLocks noChangeArrowheads="1"/>
          </p:cNvSpPr>
          <p:nvPr/>
        </p:nvSpPr>
        <p:spPr bwMode="auto">
          <a:xfrm>
            <a:off x="782638" y="4843463"/>
            <a:ext cx="2036762" cy="366712"/>
          </a:xfrm>
          <a:prstGeom prst="rect">
            <a:avLst/>
          </a:prstGeom>
          <a:noFill/>
          <a:ln w="9525">
            <a:noFill/>
            <a:miter lim="800000"/>
            <a:headEnd/>
            <a:tailEnd/>
          </a:ln>
          <a:effectLst/>
        </p:spPr>
        <p:txBody>
          <a:bodyPr>
            <a:prstTxWarp prst="textNoShape">
              <a:avLst/>
            </a:prstTxWarp>
          </a:bodyPr>
          <a:lstStyle/>
          <a:p>
            <a:pPr eaLnBrk="1" hangingPunct="1"/>
            <a:r>
              <a:rPr lang="en-US" sz="1600" b="1" dirty="0">
                <a:solidFill>
                  <a:srgbClr val="000000"/>
                </a:solidFill>
                <a:latin typeface="Arial" charset="0"/>
              </a:rPr>
              <a:t>Serious concern</a:t>
            </a:r>
          </a:p>
        </p:txBody>
      </p:sp>
      <p:sp>
        <p:nvSpPr>
          <p:cNvPr id="270346" name="Text Box 10"/>
          <p:cNvSpPr txBox="1">
            <a:spLocks noChangeArrowheads="1"/>
          </p:cNvSpPr>
          <p:nvPr/>
        </p:nvSpPr>
        <p:spPr bwMode="auto">
          <a:xfrm>
            <a:off x="782638" y="5200650"/>
            <a:ext cx="1820862" cy="366713"/>
          </a:xfrm>
          <a:prstGeom prst="rect">
            <a:avLst/>
          </a:prstGeom>
          <a:noFill/>
          <a:ln w="9525">
            <a:noFill/>
            <a:miter lim="800000"/>
            <a:headEnd/>
            <a:tailEnd/>
          </a:ln>
          <a:effectLst/>
        </p:spPr>
        <p:txBody>
          <a:bodyPr>
            <a:prstTxWarp prst="textNoShape">
              <a:avLst/>
            </a:prstTxWarp>
          </a:bodyPr>
          <a:lstStyle/>
          <a:p>
            <a:pPr eaLnBrk="1" hangingPunct="1"/>
            <a:r>
              <a:rPr lang="en-US" sz="1600" b="1" dirty="0">
                <a:solidFill>
                  <a:srgbClr val="000000"/>
                </a:solidFill>
                <a:latin typeface="Arial" charset="0"/>
              </a:rPr>
              <a:t>Some concern</a:t>
            </a:r>
          </a:p>
        </p:txBody>
      </p:sp>
      <p:sp>
        <p:nvSpPr>
          <p:cNvPr id="11" name="TextBox 10"/>
          <p:cNvSpPr txBox="1"/>
          <p:nvPr/>
        </p:nvSpPr>
        <p:spPr>
          <a:xfrm>
            <a:off x="7876030" y="6581001"/>
            <a:ext cx="1267970" cy="276999"/>
          </a:xfrm>
          <a:prstGeom prst="rect">
            <a:avLst/>
          </a:prstGeom>
          <a:noFill/>
        </p:spPr>
        <p:txBody>
          <a:bodyPr wrap="none" rtlCol="0">
            <a:spAutoFit/>
          </a:bodyPr>
          <a:lstStyle/>
          <a:p>
            <a:r>
              <a:rPr lang="en-US" sz="1200" b="1" dirty="0"/>
              <a:t>Fig. 12-16, p. 289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03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03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03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03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027"/>
          <p:cNvSpPr>
            <a:spLocks noGrp="1" noChangeArrowheads="1"/>
          </p:cNvSpPr>
          <p:nvPr>
            <p:ph idx="1"/>
          </p:nvPr>
        </p:nvSpPr>
        <p:spPr/>
        <p:txBody>
          <a:bodyPr/>
          <a:lstStyle/>
          <a:p>
            <a:r>
              <a:rPr lang="en-US" dirty="0"/>
              <a:t>Desertification </a:t>
            </a:r>
          </a:p>
          <a:p>
            <a:pPr lvl="1"/>
            <a:r>
              <a:rPr lang="en-US" dirty="0"/>
              <a:t>Productive potential of topsoil falls by 10% or more</a:t>
            </a:r>
          </a:p>
          <a:p>
            <a:pPr lvl="1"/>
            <a:r>
              <a:rPr lang="en-US" dirty="0"/>
              <a:t>Prolonged drought, human activities</a:t>
            </a:r>
          </a:p>
          <a:p>
            <a:r>
              <a:rPr lang="en-US" dirty="0"/>
              <a:t>Human agriculture accelerates desertification</a:t>
            </a:r>
          </a:p>
          <a:p>
            <a:r>
              <a:rPr lang="en-US" dirty="0"/>
              <a:t>Dust bowl</a:t>
            </a:r>
          </a:p>
          <a:p>
            <a:pPr lvl="1"/>
            <a:r>
              <a:rPr lang="en-US" dirty="0"/>
              <a:t>Severe wind erosion of topsoil</a:t>
            </a:r>
          </a:p>
        </p:txBody>
      </p:sp>
      <p:sp>
        <p:nvSpPr>
          <p:cNvPr id="47106" name="Rectangle 1026"/>
          <p:cNvSpPr>
            <a:spLocks noGrp="1" noChangeArrowheads="1"/>
          </p:cNvSpPr>
          <p:nvPr>
            <p:ph type="title"/>
          </p:nvPr>
        </p:nvSpPr>
        <p:spPr/>
        <p:txBody>
          <a:bodyPr>
            <a:normAutofit/>
          </a:bodyPr>
          <a:lstStyle/>
          <a:p>
            <a:r>
              <a:rPr lang="en-US" dirty="0"/>
              <a:t>Drought and Human Activities Are Degrading Drylands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p:txBody>
          <a:bodyPr/>
          <a:lstStyle/>
          <a:p>
            <a:r>
              <a:rPr lang="en-US" dirty="0"/>
              <a:t>Soil salinization</a:t>
            </a:r>
          </a:p>
          <a:p>
            <a:pPr lvl="1"/>
            <a:r>
              <a:rPr lang="en-US" dirty="0"/>
              <a:t>Gradual accumulation of salts in the soil from irrigation water</a:t>
            </a:r>
          </a:p>
          <a:p>
            <a:pPr lvl="1"/>
            <a:r>
              <a:rPr lang="en-US" dirty="0"/>
              <a:t>Lowers crop yields and can even kill plants</a:t>
            </a:r>
          </a:p>
          <a:p>
            <a:pPr lvl="1"/>
            <a:r>
              <a:rPr lang="en-US" dirty="0"/>
              <a:t>Affects 10% of world croplands</a:t>
            </a:r>
          </a:p>
          <a:p>
            <a:r>
              <a:rPr lang="en-US" dirty="0"/>
              <a:t>Waterlogging </a:t>
            </a:r>
          </a:p>
          <a:p>
            <a:pPr lvl="1"/>
            <a:r>
              <a:rPr lang="en-US" dirty="0"/>
              <a:t>Irrigation water gradually raises water table</a:t>
            </a:r>
          </a:p>
          <a:p>
            <a:pPr lvl="1"/>
            <a:r>
              <a:rPr lang="en-US" dirty="0"/>
              <a:t>Can prevent roots from getting oxygen</a:t>
            </a:r>
          </a:p>
          <a:p>
            <a:pPr lvl="1"/>
            <a:r>
              <a:rPr lang="en-US" dirty="0"/>
              <a:t>Affects 10% of world croplands</a:t>
            </a:r>
          </a:p>
        </p:txBody>
      </p:sp>
      <p:sp>
        <p:nvSpPr>
          <p:cNvPr id="50178" name="Rectangle 2"/>
          <p:cNvSpPr>
            <a:spLocks noGrp="1" noChangeArrowheads="1"/>
          </p:cNvSpPr>
          <p:nvPr>
            <p:ph type="title"/>
          </p:nvPr>
        </p:nvSpPr>
        <p:spPr/>
        <p:txBody>
          <a:bodyPr>
            <a:normAutofit/>
          </a:bodyPr>
          <a:lstStyle/>
          <a:p>
            <a:r>
              <a:rPr lang="en-US" dirty="0"/>
              <a:t>Excessive Irrigation Has Serious Consequences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p:txBody>
          <a:bodyPr/>
          <a:lstStyle/>
          <a:p>
            <a:r>
              <a:rPr lang="en-US" dirty="0"/>
              <a:t>Many people in less-developed countries have health problems from not getting enough food, while many people in more-developed countries suffer health problems from eating too much</a:t>
            </a:r>
          </a:p>
          <a:p>
            <a:pPr lvl="1"/>
            <a:r>
              <a:rPr lang="en-US" dirty="0"/>
              <a:t>The greatest obstacles to providing enough food for everyone are poverty, war, bad weather, climate change, and the harmful environmental effects of industrialized food production</a:t>
            </a:r>
          </a:p>
        </p:txBody>
      </p:sp>
      <p:sp>
        <p:nvSpPr>
          <p:cNvPr id="6146" name="Rectangle 2"/>
          <p:cNvSpPr>
            <a:spLocks noGrp="1" noChangeArrowheads="1"/>
          </p:cNvSpPr>
          <p:nvPr>
            <p:ph type="title"/>
          </p:nvPr>
        </p:nvSpPr>
        <p:spPr/>
        <p:txBody>
          <a:bodyPr>
            <a:normAutofit/>
          </a:bodyPr>
          <a:lstStyle/>
          <a:p>
            <a:r>
              <a:rPr lang="en-US" dirty="0"/>
              <a:t>12-1 What Is Food Security and Why Is It Difficult to Attain?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7747000" y="6584950"/>
            <a:ext cx="1397000" cy="268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cs typeface="Arial" charset="0"/>
              </a:rPr>
              <a:t>Fig. 12-18, p. 292</a:t>
            </a:r>
          </a:p>
        </p:txBody>
      </p:sp>
      <p:pic>
        <p:nvPicPr>
          <p:cNvPr id="5" name="Picture 2" descr="12p292_f18.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5925" y="646113"/>
            <a:ext cx="8312150" cy="5564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Content Placeholder 2"/>
          <p:cNvSpPr>
            <a:spLocks noGrp="1"/>
          </p:cNvSpPr>
          <p:nvPr>
            <p:ph idx="1"/>
          </p:nvPr>
        </p:nvSpPr>
        <p:spPr/>
        <p:txBody>
          <a:bodyPr/>
          <a:lstStyle/>
          <a:p>
            <a:r>
              <a:rPr lang="en-US" dirty="0"/>
              <a:t>Clearing and burning of forests for croplands</a:t>
            </a:r>
          </a:p>
          <a:p>
            <a:r>
              <a:rPr lang="en-US" dirty="0"/>
              <a:t>One-fourth of all human-generated greenhouse gases</a:t>
            </a:r>
          </a:p>
          <a:p>
            <a:r>
              <a:rPr lang="en-US" dirty="0"/>
              <a:t>Livestock contributes 18% of gases</a:t>
            </a:r>
          </a:p>
          <a:p>
            <a:pPr lvl="1"/>
            <a:r>
              <a:rPr lang="en-US" dirty="0"/>
              <a:t>Methane in cow belches</a:t>
            </a:r>
          </a:p>
        </p:txBody>
      </p:sp>
      <p:sp>
        <p:nvSpPr>
          <p:cNvPr id="52226" name="Title 1"/>
          <p:cNvSpPr>
            <a:spLocks noGrp="1"/>
          </p:cNvSpPr>
          <p:nvPr>
            <p:ph type="title"/>
          </p:nvPr>
        </p:nvSpPr>
        <p:spPr/>
        <p:txBody>
          <a:bodyPr>
            <a:normAutofit/>
          </a:bodyPr>
          <a:lstStyle/>
          <a:p>
            <a:r>
              <a:rPr lang="en-US" dirty="0"/>
              <a:t>Agriculture Contributes to Air Pollution and Climate Change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idx="1"/>
          </p:nvPr>
        </p:nvSpPr>
        <p:spPr/>
        <p:txBody>
          <a:bodyPr/>
          <a:lstStyle/>
          <a:p>
            <a:r>
              <a:rPr lang="en-US" dirty="0"/>
              <a:t>Biodiversity threatened when:</a:t>
            </a:r>
          </a:p>
          <a:p>
            <a:pPr lvl="1"/>
            <a:r>
              <a:rPr lang="en-US" dirty="0"/>
              <a:t>Forest and grasslands are replaced with croplands – tropical forests</a:t>
            </a:r>
          </a:p>
          <a:p>
            <a:r>
              <a:rPr lang="en-US" dirty="0"/>
              <a:t>Agrobiodiversity threatened when</a:t>
            </a:r>
          </a:p>
          <a:p>
            <a:pPr lvl="1"/>
            <a:r>
              <a:rPr lang="en-US" dirty="0"/>
              <a:t>Genetic diversity used on farms to produce food</a:t>
            </a:r>
          </a:p>
          <a:p>
            <a:r>
              <a:rPr lang="en-US" dirty="0"/>
              <a:t>What is the importance of seed banks?</a:t>
            </a:r>
          </a:p>
        </p:txBody>
      </p:sp>
      <p:sp>
        <p:nvSpPr>
          <p:cNvPr id="53250" name="Rectangle 2"/>
          <p:cNvSpPr>
            <a:spLocks noGrp="1" noChangeArrowheads="1"/>
          </p:cNvSpPr>
          <p:nvPr>
            <p:ph type="title"/>
          </p:nvPr>
        </p:nvSpPr>
        <p:spPr/>
        <p:txBody>
          <a:bodyPr>
            <a:normAutofit/>
          </a:bodyPr>
          <a:lstStyle/>
          <a:p>
            <a:r>
              <a:rPr lang="en-US" dirty="0"/>
              <a:t>Food and Biofuel Production Systems Have Caused Major Losses of Biodiversity</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p:txBody>
          <a:bodyPr/>
          <a:lstStyle/>
          <a:p>
            <a:r>
              <a:rPr lang="en-US" dirty="0"/>
              <a:t>Potential to solve world food problems</a:t>
            </a:r>
          </a:p>
          <a:p>
            <a:r>
              <a:rPr lang="en-US" dirty="0"/>
              <a:t>So far genetically modified crops have failed to provide extensive benefits</a:t>
            </a:r>
          </a:p>
          <a:p>
            <a:r>
              <a:rPr lang="en-US" dirty="0"/>
              <a:t>Potential environmental effects of genetically modified populations in the wild</a:t>
            </a:r>
          </a:p>
          <a:p>
            <a:pPr lvl="1"/>
            <a:r>
              <a:rPr lang="en-US" dirty="0"/>
              <a:t>Creating hybrids with natural organisms </a:t>
            </a:r>
          </a:p>
          <a:p>
            <a:endParaRPr lang="en-US" dirty="0"/>
          </a:p>
        </p:txBody>
      </p:sp>
      <p:sp>
        <p:nvSpPr>
          <p:cNvPr id="54274" name="Rectangle 2"/>
          <p:cNvSpPr>
            <a:spLocks noGrp="1" noChangeArrowheads="1"/>
          </p:cNvSpPr>
          <p:nvPr>
            <p:ph type="title"/>
          </p:nvPr>
        </p:nvSpPr>
        <p:spPr/>
        <p:txBody>
          <a:bodyPr>
            <a:normAutofit/>
          </a:bodyPr>
          <a:lstStyle/>
          <a:p>
            <a:r>
              <a:rPr lang="en-US" dirty="0"/>
              <a:t>There Is Controversy over Genetically Engineered Foods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13" descr="12p293_f19_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9025" y="101600"/>
            <a:ext cx="6965950" cy="665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3"/>
          <p:cNvSpPr>
            <a:spLocks noChangeArrowheads="1"/>
          </p:cNvSpPr>
          <p:nvPr/>
        </p:nvSpPr>
        <p:spPr bwMode="auto">
          <a:xfrm>
            <a:off x="7747000" y="6584950"/>
            <a:ext cx="1397000" cy="268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cs typeface="Arial" charset="0"/>
              </a:rPr>
              <a:t>Fig. 12-19, p. 293</a:t>
            </a:r>
          </a:p>
        </p:txBody>
      </p:sp>
      <p:sp>
        <p:nvSpPr>
          <p:cNvPr id="9" name="Text Box 5"/>
          <p:cNvSpPr txBox="1">
            <a:spLocks noChangeArrowheads="1"/>
          </p:cNvSpPr>
          <p:nvPr/>
        </p:nvSpPr>
        <p:spPr bwMode="auto">
          <a:xfrm>
            <a:off x="1143000" y="206375"/>
            <a:ext cx="522287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chemeClr val="bg1"/>
                </a:solidFill>
              </a:rPr>
              <a:t>Trade-Offs</a:t>
            </a:r>
          </a:p>
        </p:txBody>
      </p:sp>
      <p:sp>
        <p:nvSpPr>
          <p:cNvPr id="10" name="Text Box 6"/>
          <p:cNvSpPr txBox="1">
            <a:spLocks noChangeArrowheads="1"/>
          </p:cNvSpPr>
          <p:nvPr/>
        </p:nvSpPr>
        <p:spPr bwMode="auto">
          <a:xfrm>
            <a:off x="1143000" y="685800"/>
            <a:ext cx="5086350" cy="369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3B6B"/>
                </a:solidFill>
                <a:cs typeface="Arial" charset="0"/>
              </a:rPr>
              <a:t>Genetically Modified Crops and Foods</a:t>
            </a:r>
          </a:p>
        </p:txBody>
      </p:sp>
      <p:sp>
        <p:nvSpPr>
          <p:cNvPr id="11" name="Text Box 7"/>
          <p:cNvSpPr txBox="1">
            <a:spLocks noChangeArrowheads="1"/>
          </p:cNvSpPr>
          <p:nvPr/>
        </p:nvSpPr>
        <p:spPr bwMode="auto">
          <a:xfrm>
            <a:off x="1143000" y="1295400"/>
            <a:ext cx="1541463" cy="584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600" b="1" dirty="0">
                <a:solidFill>
                  <a:srgbClr val="003B6B"/>
                </a:solidFill>
                <a:cs typeface="Arial" charset="0"/>
              </a:rPr>
              <a:t>Projected Advantages</a:t>
            </a:r>
          </a:p>
        </p:txBody>
      </p:sp>
      <p:sp>
        <p:nvSpPr>
          <p:cNvPr id="12" name="Text Box 8"/>
          <p:cNvSpPr txBox="1">
            <a:spLocks noChangeArrowheads="1"/>
          </p:cNvSpPr>
          <p:nvPr/>
        </p:nvSpPr>
        <p:spPr bwMode="auto">
          <a:xfrm>
            <a:off x="5613400" y="1295400"/>
            <a:ext cx="1858963" cy="584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600" b="1" dirty="0">
                <a:solidFill>
                  <a:srgbClr val="003B6B"/>
                </a:solidFill>
                <a:cs typeface="Arial" charset="0"/>
              </a:rPr>
              <a:t>Projected</a:t>
            </a:r>
          </a:p>
          <a:p>
            <a:pPr>
              <a:defRPr/>
            </a:pPr>
            <a:r>
              <a:rPr lang="en-US" sz="1600" b="1" dirty="0">
                <a:solidFill>
                  <a:srgbClr val="003B6B"/>
                </a:solidFill>
                <a:cs typeface="Arial" charset="0"/>
              </a:rPr>
              <a:t>Disadvantages</a:t>
            </a:r>
          </a:p>
        </p:txBody>
      </p:sp>
      <p:sp>
        <p:nvSpPr>
          <p:cNvPr id="13" name="Text Box 10"/>
          <p:cNvSpPr txBox="1">
            <a:spLocks noChangeArrowheads="1"/>
          </p:cNvSpPr>
          <p:nvPr/>
        </p:nvSpPr>
        <p:spPr bwMode="auto">
          <a:xfrm>
            <a:off x="5613400" y="1982788"/>
            <a:ext cx="2163763" cy="8302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600" b="1" dirty="0">
                <a:cs typeface="Arial" charset="0"/>
              </a:rPr>
              <a:t>Have unpredictable genetic and ecological effects </a:t>
            </a:r>
          </a:p>
        </p:txBody>
      </p:sp>
      <p:sp>
        <p:nvSpPr>
          <p:cNvPr id="14" name="Text Box 12"/>
          <p:cNvSpPr txBox="1">
            <a:spLocks noChangeArrowheads="1"/>
          </p:cNvSpPr>
          <p:nvPr/>
        </p:nvSpPr>
        <p:spPr bwMode="auto">
          <a:xfrm>
            <a:off x="5613400" y="3221038"/>
            <a:ext cx="2006600" cy="584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600" b="1" dirty="0">
                <a:cs typeface="Arial" charset="0"/>
              </a:rPr>
              <a:t>May put toxins in food </a:t>
            </a:r>
          </a:p>
        </p:txBody>
      </p:sp>
      <p:sp>
        <p:nvSpPr>
          <p:cNvPr id="15" name="Text Box 13"/>
          <p:cNvSpPr txBox="1">
            <a:spLocks noChangeArrowheads="1"/>
          </p:cNvSpPr>
          <p:nvPr/>
        </p:nvSpPr>
        <p:spPr bwMode="auto">
          <a:xfrm>
            <a:off x="1143000" y="3067050"/>
            <a:ext cx="2214563" cy="830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600" b="1" dirty="0">
                <a:cs typeface="Arial" charset="0"/>
              </a:rPr>
              <a:t>Can be resistant to insects, disease, frost, and drought </a:t>
            </a:r>
          </a:p>
        </p:txBody>
      </p:sp>
      <p:sp>
        <p:nvSpPr>
          <p:cNvPr id="16" name="Text Box 15"/>
          <p:cNvSpPr txBox="1">
            <a:spLocks noChangeArrowheads="1"/>
          </p:cNvSpPr>
          <p:nvPr/>
        </p:nvSpPr>
        <p:spPr bwMode="auto">
          <a:xfrm>
            <a:off x="1143000" y="4572000"/>
            <a:ext cx="2362200" cy="338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600" b="1" dirty="0">
                <a:solidFill>
                  <a:srgbClr val="000000"/>
                </a:solidFill>
                <a:cs typeface="Arial" charset="0"/>
              </a:rPr>
              <a:t>Can grow faster</a:t>
            </a:r>
          </a:p>
        </p:txBody>
      </p:sp>
      <p:sp>
        <p:nvSpPr>
          <p:cNvPr id="17" name="Text Box 16"/>
          <p:cNvSpPr txBox="1">
            <a:spLocks noChangeArrowheads="1"/>
          </p:cNvSpPr>
          <p:nvPr/>
        </p:nvSpPr>
        <p:spPr bwMode="auto">
          <a:xfrm>
            <a:off x="5613400" y="3941763"/>
            <a:ext cx="2387600" cy="1323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600" b="1" dirty="0">
                <a:cs typeface="Arial" charset="0"/>
              </a:rPr>
              <a:t>Can promote pesticide-resistant insects, herbicide-resistant weeds, and plant diseases </a:t>
            </a:r>
          </a:p>
        </p:txBody>
      </p:sp>
      <p:sp>
        <p:nvSpPr>
          <p:cNvPr id="18" name="Text Box 17"/>
          <p:cNvSpPr txBox="1">
            <a:spLocks noChangeArrowheads="1"/>
          </p:cNvSpPr>
          <p:nvPr/>
        </p:nvSpPr>
        <p:spPr bwMode="auto">
          <a:xfrm>
            <a:off x="1143000" y="5222875"/>
            <a:ext cx="1828800" cy="830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600" b="1" dirty="0">
                <a:solidFill>
                  <a:srgbClr val="000000"/>
                </a:solidFill>
                <a:cs typeface="Arial" charset="0"/>
              </a:rPr>
              <a:t>May t</a:t>
            </a:r>
            <a:r>
              <a:rPr lang="en-US" sz="1600" b="1" dirty="0">
                <a:cs typeface="Arial" charset="0"/>
              </a:rPr>
              <a:t>olerate higher levels of herbicides </a:t>
            </a:r>
          </a:p>
        </p:txBody>
      </p:sp>
      <p:sp>
        <p:nvSpPr>
          <p:cNvPr id="19" name="Text Box 18"/>
          <p:cNvSpPr txBox="1">
            <a:spLocks noChangeArrowheads="1"/>
          </p:cNvSpPr>
          <p:nvPr/>
        </p:nvSpPr>
        <p:spPr bwMode="auto">
          <a:xfrm>
            <a:off x="5613400" y="5476875"/>
            <a:ext cx="2316163" cy="830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600" b="1" dirty="0">
                <a:cs typeface="Arial" charset="0"/>
              </a:rPr>
              <a:t>Could disrupt seed market and reduce biodiversity </a:t>
            </a:r>
          </a:p>
        </p:txBody>
      </p:sp>
      <p:sp>
        <p:nvSpPr>
          <p:cNvPr id="20" name="TextBox 1"/>
          <p:cNvSpPr txBox="1">
            <a:spLocks noChangeArrowheads="1"/>
          </p:cNvSpPr>
          <p:nvPr/>
        </p:nvSpPr>
        <p:spPr bwMode="auto">
          <a:xfrm>
            <a:off x="1143000" y="1981200"/>
            <a:ext cx="2362200" cy="107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a:t>May need less fertilizer, pesticides, and water </a:t>
            </a:r>
          </a:p>
          <a:p>
            <a:pPr eaLnBrk="1" hangingPunct="1"/>
            <a:endParaRPr lang="en-US" sz="1600" b="1"/>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p:txBody>
          <a:bodyPr/>
          <a:lstStyle/>
          <a:p>
            <a:r>
              <a:rPr lang="en-US" dirty="0"/>
              <a:t>Usually require large inputs of fertilizer, pesticides, and water</a:t>
            </a:r>
          </a:p>
          <a:p>
            <a:pPr lvl="1"/>
            <a:r>
              <a:rPr lang="en-US" dirty="0"/>
              <a:t>Often too expensive for many farmers</a:t>
            </a:r>
          </a:p>
          <a:p>
            <a:r>
              <a:rPr lang="en-US" dirty="0"/>
              <a:t>How can we expand the green revolution?</a:t>
            </a:r>
          </a:p>
        </p:txBody>
      </p:sp>
      <p:sp>
        <p:nvSpPr>
          <p:cNvPr id="56322" name="Rectangle 2"/>
          <p:cNvSpPr>
            <a:spLocks noGrp="1" noChangeArrowheads="1"/>
          </p:cNvSpPr>
          <p:nvPr>
            <p:ph type="title"/>
          </p:nvPr>
        </p:nvSpPr>
        <p:spPr/>
        <p:txBody>
          <a:bodyPr>
            <a:normAutofit/>
          </a:bodyPr>
          <a:lstStyle/>
          <a:p>
            <a:r>
              <a:rPr lang="en-US" dirty="0"/>
              <a:t>There Are Limits to the Expansion of the Green Revolutions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idx="1"/>
          </p:nvPr>
        </p:nvSpPr>
        <p:spPr/>
        <p:txBody>
          <a:bodyPr/>
          <a:lstStyle/>
          <a:p>
            <a:r>
              <a:rPr lang="en-US" dirty="0"/>
              <a:t>Pros:</a:t>
            </a:r>
          </a:p>
          <a:p>
            <a:pPr lvl="1"/>
            <a:r>
              <a:rPr lang="en-US" dirty="0"/>
              <a:t>Increased meat supply</a:t>
            </a:r>
          </a:p>
          <a:p>
            <a:pPr lvl="1"/>
            <a:r>
              <a:rPr lang="en-US" dirty="0"/>
              <a:t>Reduced overgrazing</a:t>
            </a:r>
          </a:p>
          <a:p>
            <a:pPr lvl="1"/>
            <a:r>
              <a:rPr lang="en-US" dirty="0"/>
              <a:t>Kept food prices down</a:t>
            </a:r>
          </a:p>
          <a:p>
            <a:r>
              <a:rPr lang="en-US" dirty="0"/>
              <a:t>Cons:</a:t>
            </a:r>
          </a:p>
          <a:p>
            <a:pPr lvl="1"/>
            <a:r>
              <a:rPr lang="en-US" dirty="0"/>
              <a:t>Uses large amounts of water</a:t>
            </a:r>
          </a:p>
          <a:p>
            <a:pPr lvl="1"/>
            <a:r>
              <a:rPr lang="en-US" dirty="0"/>
              <a:t>Harmful environmental costs</a:t>
            </a:r>
          </a:p>
        </p:txBody>
      </p:sp>
      <p:sp>
        <p:nvSpPr>
          <p:cNvPr id="57346" name="Rectangle 2"/>
          <p:cNvSpPr>
            <a:spLocks noGrp="1" noChangeArrowheads="1"/>
          </p:cNvSpPr>
          <p:nvPr>
            <p:ph type="title"/>
          </p:nvPr>
        </p:nvSpPr>
        <p:spPr/>
        <p:txBody>
          <a:bodyPr>
            <a:normAutofit/>
          </a:bodyPr>
          <a:lstStyle/>
          <a:p>
            <a:r>
              <a:rPr lang="en-US" dirty="0"/>
              <a:t>Industrialized Meat Production Has Harmful Environmental Consequences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2" descr="12p294_f20_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5375" y="65088"/>
            <a:ext cx="6932613" cy="6727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3"/>
          <p:cNvSpPr>
            <a:spLocks noChangeArrowheads="1"/>
          </p:cNvSpPr>
          <p:nvPr/>
        </p:nvSpPr>
        <p:spPr bwMode="auto">
          <a:xfrm>
            <a:off x="7747000" y="6584950"/>
            <a:ext cx="1397000" cy="268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cs typeface="Arial" charset="0"/>
              </a:rPr>
              <a:t>Fig. 12-20, p. 294</a:t>
            </a:r>
          </a:p>
        </p:txBody>
      </p:sp>
      <p:sp>
        <p:nvSpPr>
          <p:cNvPr id="9" name="Text Box 5"/>
          <p:cNvSpPr txBox="1">
            <a:spLocks noChangeArrowheads="1"/>
          </p:cNvSpPr>
          <p:nvPr/>
        </p:nvSpPr>
        <p:spPr bwMode="auto">
          <a:xfrm>
            <a:off x="1143000" y="112713"/>
            <a:ext cx="4492625"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chemeClr val="bg1"/>
                </a:solidFill>
              </a:rPr>
              <a:t>Trade-Offs</a:t>
            </a:r>
          </a:p>
        </p:txBody>
      </p:sp>
      <p:sp>
        <p:nvSpPr>
          <p:cNvPr id="10" name="Text Box 6"/>
          <p:cNvSpPr txBox="1">
            <a:spLocks noChangeArrowheads="1"/>
          </p:cNvSpPr>
          <p:nvPr/>
        </p:nvSpPr>
        <p:spPr bwMode="auto">
          <a:xfrm>
            <a:off x="1143000" y="685800"/>
            <a:ext cx="2011363"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3B6B"/>
                </a:solidFill>
                <a:cs typeface="Arial" charset="0"/>
              </a:rPr>
              <a:t>Animal Feedlots</a:t>
            </a:r>
          </a:p>
        </p:txBody>
      </p:sp>
      <p:sp>
        <p:nvSpPr>
          <p:cNvPr id="11" name="Text Box 7"/>
          <p:cNvSpPr txBox="1">
            <a:spLocks noChangeArrowheads="1"/>
          </p:cNvSpPr>
          <p:nvPr/>
        </p:nvSpPr>
        <p:spPr bwMode="auto">
          <a:xfrm>
            <a:off x="1143000" y="1385888"/>
            <a:ext cx="1541463"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3B6B"/>
                </a:solidFill>
                <a:cs typeface="Arial" charset="0"/>
              </a:rPr>
              <a:t>Advantages</a:t>
            </a:r>
          </a:p>
        </p:txBody>
      </p:sp>
      <p:sp>
        <p:nvSpPr>
          <p:cNvPr id="12" name="Text Box 8"/>
          <p:cNvSpPr txBox="1">
            <a:spLocks noChangeArrowheads="1"/>
          </p:cNvSpPr>
          <p:nvPr/>
        </p:nvSpPr>
        <p:spPr bwMode="auto">
          <a:xfrm>
            <a:off x="5334000" y="1385888"/>
            <a:ext cx="1858963"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003B6B"/>
                </a:solidFill>
                <a:cs typeface="Arial" charset="0"/>
              </a:rPr>
              <a:t>Disadvantages</a:t>
            </a:r>
          </a:p>
        </p:txBody>
      </p:sp>
      <p:sp>
        <p:nvSpPr>
          <p:cNvPr id="13" name="Text Box 9"/>
          <p:cNvSpPr txBox="1">
            <a:spLocks noChangeArrowheads="1"/>
          </p:cNvSpPr>
          <p:nvPr/>
        </p:nvSpPr>
        <p:spPr bwMode="auto">
          <a:xfrm>
            <a:off x="5334000" y="1928813"/>
            <a:ext cx="2540000" cy="9159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000000"/>
                </a:solidFill>
                <a:cs typeface="Arial" charset="0"/>
              </a:rPr>
              <a:t>Large inputs of grain, fish meal, water, and fossil fuels</a:t>
            </a:r>
          </a:p>
        </p:txBody>
      </p:sp>
      <p:sp>
        <p:nvSpPr>
          <p:cNvPr id="14" name="Text Box 10"/>
          <p:cNvSpPr txBox="1">
            <a:spLocks noChangeArrowheads="1"/>
          </p:cNvSpPr>
          <p:nvPr/>
        </p:nvSpPr>
        <p:spPr bwMode="auto">
          <a:xfrm>
            <a:off x="1143000" y="1928813"/>
            <a:ext cx="1909763"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000000"/>
                </a:solidFill>
                <a:cs typeface="Arial" charset="0"/>
              </a:rPr>
              <a:t>Increased meat production</a:t>
            </a:r>
          </a:p>
        </p:txBody>
      </p:sp>
      <p:sp>
        <p:nvSpPr>
          <p:cNvPr id="15" name="Text Box 11"/>
          <p:cNvSpPr txBox="1">
            <a:spLocks noChangeArrowheads="1"/>
          </p:cNvSpPr>
          <p:nvPr/>
        </p:nvSpPr>
        <p:spPr bwMode="auto">
          <a:xfrm>
            <a:off x="5334000" y="3032125"/>
            <a:ext cx="2519363" cy="9159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000000"/>
                </a:solidFill>
                <a:cs typeface="Arial" charset="0"/>
              </a:rPr>
              <a:t>Greenhouse gas (CO</a:t>
            </a:r>
            <a:r>
              <a:rPr lang="en-US" sz="1800" b="1" baseline="-25000">
                <a:solidFill>
                  <a:srgbClr val="000000"/>
                </a:solidFill>
                <a:cs typeface="Arial" charset="0"/>
              </a:rPr>
              <a:t>2</a:t>
            </a:r>
            <a:r>
              <a:rPr lang="en-US" sz="1800" b="1">
                <a:solidFill>
                  <a:srgbClr val="000000"/>
                </a:solidFill>
                <a:cs typeface="Arial" charset="0"/>
              </a:rPr>
              <a:t> and CH</a:t>
            </a:r>
            <a:r>
              <a:rPr lang="en-US" sz="1800" b="1" baseline="-25000">
                <a:solidFill>
                  <a:srgbClr val="000000"/>
                </a:solidFill>
                <a:cs typeface="Arial" charset="0"/>
              </a:rPr>
              <a:t>4</a:t>
            </a:r>
            <a:r>
              <a:rPr lang="en-US" sz="1800" b="1">
                <a:solidFill>
                  <a:srgbClr val="000000"/>
                </a:solidFill>
                <a:cs typeface="Arial" charset="0"/>
              </a:rPr>
              <a:t>) emissions</a:t>
            </a:r>
          </a:p>
        </p:txBody>
      </p:sp>
      <p:sp>
        <p:nvSpPr>
          <p:cNvPr id="16" name="Text Box 12"/>
          <p:cNvSpPr txBox="1">
            <a:spLocks noChangeArrowheads="1"/>
          </p:cNvSpPr>
          <p:nvPr/>
        </p:nvSpPr>
        <p:spPr bwMode="auto">
          <a:xfrm>
            <a:off x="1143000" y="2770188"/>
            <a:ext cx="1744663"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000000"/>
                </a:solidFill>
                <a:cs typeface="Arial" charset="0"/>
              </a:rPr>
              <a:t>Higher profits</a:t>
            </a:r>
          </a:p>
        </p:txBody>
      </p:sp>
      <p:sp>
        <p:nvSpPr>
          <p:cNvPr id="17" name="Text Box 13"/>
          <p:cNvSpPr txBox="1">
            <a:spLocks noChangeArrowheads="1"/>
          </p:cNvSpPr>
          <p:nvPr/>
        </p:nvSpPr>
        <p:spPr bwMode="auto">
          <a:xfrm>
            <a:off x="1143000" y="3398838"/>
            <a:ext cx="1757363"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000000"/>
                </a:solidFill>
                <a:cs typeface="Arial" charset="0"/>
              </a:rPr>
              <a:t>Less land use</a:t>
            </a:r>
          </a:p>
        </p:txBody>
      </p:sp>
      <p:sp>
        <p:nvSpPr>
          <p:cNvPr id="18" name="Text Box 14"/>
          <p:cNvSpPr txBox="1">
            <a:spLocks noChangeArrowheads="1"/>
          </p:cNvSpPr>
          <p:nvPr/>
        </p:nvSpPr>
        <p:spPr bwMode="auto">
          <a:xfrm>
            <a:off x="1143000" y="4029075"/>
            <a:ext cx="21336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000000"/>
                </a:solidFill>
                <a:cs typeface="Arial" charset="0"/>
              </a:rPr>
              <a:t>Reduced overgrazing</a:t>
            </a:r>
          </a:p>
        </p:txBody>
      </p:sp>
      <p:sp>
        <p:nvSpPr>
          <p:cNvPr id="19" name="Text Box 15"/>
          <p:cNvSpPr txBox="1">
            <a:spLocks noChangeArrowheads="1"/>
          </p:cNvSpPr>
          <p:nvPr/>
        </p:nvSpPr>
        <p:spPr bwMode="auto">
          <a:xfrm>
            <a:off x="5334000" y="4160838"/>
            <a:ext cx="2278063" cy="9159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000000"/>
                </a:solidFill>
                <a:cs typeface="Arial" charset="0"/>
              </a:rPr>
              <a:t>Concentration of animal wastes that can pollute water</a:t>
            </a:r>
          </a:p>
        </p:txBody>
      </p:sp>
      <p:sp>
        <p:nvSpPr>
          <p:cNvPr id="20" name="Text Box 16"/>
          <p:cNvSpPr txBox="1">
            <a:spLocks noChangeArrowheads="1"/>
          </p:cNvSpPr>
          <p:nvPr/>
        </p:nvSpPr>
        <p:spPr bwMode="auto">
          <a:xfrm>
            <a:off x="1143000" y="4870450"/>
            <a:ext cx="21336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000000"/>
                </a:solidFill>
                <a:cs typeface="Arial" charset="0"/>
              </a:rPr>
              <a:t>Reduced soil erosion</a:t>
            </a:r>
          </a:p>
        </p:txBody>
      </p:sp>
      <p:sp>
        <p:nvSpPr>
          <p:cNvPr id="21" name="Text Box 17"/>
          <p:cNvSpPr txBox="1">
            <a:spLocks noChangeArrowheads="1"/>
          </p:cNvSpPr>
          <p:nvPr/>
        </p:nvSpPr>
        <p:spPr bwMode="auto">
          <a:xfrm>
            <a:off x="5334000" y="5264150"/>
            <a:ext cx="2493963" cy="1190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000000"/>
                </a:solidFill>
                <a:cs typeface="Arial" charset="0"/>
              </a:rPr>
              <a:t>Use of antibiotics can increase genetic resistance to microbes in humans</a:t>
            </a:r>
          </a:p>
        </p:txBody>
      </p:sp>
      <p:sp>
        <p:nvSpPr>
          <p:cNvPr id="22" name="Text Box 18"/>
          <p:cNvSpPr txBox="1">
            <a:spLocks noChangeArrowheads="1"/>
          </p:cNvSpPr>
          <p:nvPr/>
        </p:nvSpPr>
        <p:spPr bwMode="auto">
          <a:xfrm>
            <a:off x="1143000" y="5710238"/>
            <a:ext cx="1655763"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000000"/>
                </a:solidFill>
                <a:cs typeface="Arial" charset="0"/>
              </a:rPr>
              <a:t>Protection of biodiversity</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Grp="1" noChangeArrowheads="1"/>
          </p:cNvSpPr>
          <p:nvPr>
            <p:ph idx="1"/>
          </p:nvPr>
        </p:nvSpPr>
        <p:spPr/>
        <p:txBody>
          <a:bodyPr/>
          <a:lstStyle/>
          <a:p>
            <a:r>
              <a:rPr lang="en-US" dirty="0"/>
              <a:t>Several environmental problems</a:t>
            </a:r>
          </a:p>
          <a:p>
            <a:pPr lvl="1"/>
            <a:r>
              <a:rPr lang="en-US" dirty="0"/>
              <a:t>Fish are caught to feed to other fish</a:t>
            </a:r>
          </a:p>
          <a:p>
            <a:pPr lvl="2"/>
            <a:r>
              <a:rPr lang="en-US" dirty="0"/>
              <a:t>Inefficient process</a:t>
            </a:r>
          </a:p>
          <a:p>
            <a:pPr lvl="2"/>
            <a:r>
              <a:rPr lang="en-US" dirty="0"/>
              <a:t>Environmental toxins</a:t>
            </a:r>
          </a:p>
          <a:p>
            <a:pPr lvl="1"/>
            <a:r>
              <a:rPr lang="en-US" dirty="0"/>
              <a:t>Spread invasive plant species</a:t>
            </a:r>
          </a:p>
          <a:p>
            <a:pPr lvl="1"/>
            <a:r>
              <a:rPr lang="en-US" dirty="0"/>
              <a:t>Fish farms produce waste</a:t>
            </a:r>
          </a:p>
        </p:txBody>
      </p:sp>
      <p:sp>
        <p:nvSpPr>
          <p:cNvPr id="59394" name="Rectangle 2"/>
          <p:cNvSpPr>
            <a:spLocks noGrp="1" noChangeArrowheads="1"/>
          </p:cNvSpPr>
          <p:nvPr>
            <p:ph type="title"/>
          </p:nvPr>
        </p:nvSpPr>
        <p:spPr/>
        <p:txBody>
          <a:bodyPr>
            <a:normAutofit/>
          </a:bodyPr>
          <a:lstStyle/>
          <a:p>
            <a:r>
              <a:rPr lang="en-US" dirty="0"/>
              <a:t>Aquaculture Can Harm Aquatic Ecosystems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2" descr="12p295_f21_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9650" y="123825"/>
            <a:ext cx="7102475" cy="6610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3"/>
          <p:cNvSpPr>
            <a:spLocks noChangeArrowheads="1"/>
          </p:cNvSpPr>
          <p:nvPr/>
        </p:nvSpPr>
        <p:spPr bwMode="auto">
          <a:xfrm>
            <a:off x="7747000" y="6584950"/>
            <a:ext cx="1397000" cy="268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cs typeface="Arial" charset="0"/>
              </a:rPr>
              <a:t>Fig. 12-21, p. 295</a:t>
            </a:r>
          </a:p>
        </p:txBody>
      </p:sp>
      <p:sp>
        <p:nvSpPr>
          <p:cNvPr id="9" name="Text Box 5"/>
          <p:cNvSpPr txBox="1">
            <a:spLocks noChangeArrowheads="1"/>
          </p:cNvSpPr>
          <p:nvPr/>
        </p:nvSpPr>
        <p:spPr bwMode="auto">
          <a:xfrm>
            <a:off x="1149350" y="152400"/>
            <a:ext cx="447675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solidFill>
                  <a:schemeClr val="bg1"/>
                </a:solidFill>
              </a:rPr>
              <a:t>Trade-Offs</a:t>
            </a:r>
          </a:p>
        </p:txBody>
      </p:sp>
      <p:sp>
        <p:nvSpPr>
          <p:cNvPr id="10" name="Text Box 6"/>
          <p:cNvSpPr txBox="1">
            <a:spLocks noChangeArrowheads="1"/>
          </p:cNvSpPr>
          <p:nvPr/>
        </p:nvSpPr>
        <p:spPr bwMode="auto">
          <a:xfrm>
            <a:off x="1149350" y="814388"/>
            <a:ext cx="1579563"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003B6B"/>
                </a:solidFill>
                <a:cs typeface="Arial" charset="0"/>
              </a:rPr>
              <a:t>Aquaculture</a:t>
            </a:r>
          </a:p>
        </p:txBody>
      </p:sp>
      <p:sp>
        <p:nvSpPr>
          <p:cNvPr id="11" name="Text Box 7"/>
          <p:cNvSpPr txBox="1">
            <a:spLocks noChangeArrowheads="1"/>
          </p:cNvSpPr>
          <p:nvPr/>
        </p:nvSpPr>
        <p:spPr bwMode="auto">
          <a:xfrm>
            <a:off x="1149350" y="1295400"/>
            <a:ext cx="1541463"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003B6B"/>
                </a:solidFill>
                <a:cs typeface="Arial" charset="0"/>
              </a:rPr>
              <a:t>Advantages</a:t>
            </a:r>
          </a:p>
        </p:txBody>
      </p:sp>
      <p:sp>
        <p:nvSpPr>
          <p:cNvPr id="12" name="Text Box 8"/>
          <p:cNvSpPr txBox="1">
            <a:spLocks noChangeArrowheads="1"/>
          </p:cNvSpPr>
          <p:nvPr/>
        </p:nvSpPr>
        <p:spPr bwMode="auto">
          <a:xfrm>
            <a:off x="5384800" y="1295400"/>
            <a:ext cx="1858963"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003B6B"/>
                </a:solidFill>
                <a:cs typeface="Arial" charset="0"/>
              </a:rPr>
              <a:t>Disadvantages</a:t>
            </a:r>
          </a:p>
        </p:txBody>
      </p:sp>
      <p:sp>
        <p:nvSpPr>
          <p:cNvPr id="13" name="Text Box 9"/>
          <p:cNvSpPr txBox="1">
            <a:spLocks noChangeArrowheads="1"/>
          </p:cNvSpPr>
          <p:nvPr/>
        </p:nvSpPr>
        <p:spPr bwMode="auto">
          <a:xfrm>
            <a:off x="5384800" y="1752600"/>
            <a:ext cx="2493963"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000000"/>
                </a:solidFill>
                <a:cs typeface="Arial" charset="0"/>
              </a:rPr>
              <a:t>Large inputs of land, feed, and water</a:t>
            </a:r>
          </a:p>
        </p:txBody>
      </p:sp>
      <p:sp>
        <p:nvSpPr>
          <p:cNvPr id="14" name="Text Box 10"/>
          <p:cNvSpPr txBox="1">
            <a:spLocks noChangeArrowheads="1"/>
          </p:cNvSpPr>
          <p:nvPr/>
        </p:nvSpPr>
        <p:spPr bwMode="auto">
          <a:xfrm>
            <a:off x="1149350" y="1752600"/>
            <a:ext cx="1871663"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000000"/>
                </a:solidFill>
                <a:cs typeface="Arial" charset="0"/>
              </a:rPr>
              <a:t>High efficiency</a:t>
            </a:r>
          </a:p>
        </p:txBody>
      </p:sp>
      <p:sp>
        <p:nvSpPr>
          <p:cNvPr id="15" name="Text Box 11"/>
          <p:cNvSpPr txBox="1">
            <a:spLocks noChangeArrowheads="1"/>
          </p:cNvSpPr>
          <p:nvPr/>
        </p:nvSpPr>
        <p:spPr bwMode="auto">
          <a:xfrm>
            <a:off x="1149350" y="2909888"/>
            <a:ext cx="1338263"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000000"/>
                </a:solidFill>
                <a:cs typeface="Arial" charset="0"/>
              </a:rPr>
              <a:t>High yield</a:t>
            </a:r>
          </a:p>
        </p:txBody>
      </p:sp>
      <p:sp>
        <p:nvSpPr>
          <p:cNvPr id="16" name="Text Box 12"/>
          <p:cNvSpPr txBox="1">
            <a:spLocks noChangeArrowheads="1"/>
          </p:cNvSpPr>
          <p:nvPr/>
        </p:nvSpPr>
        <p:spPr bwMode="auto">
          <a:xfrm>
            <a:off x="5384800" y="3062288"/>
            <a:ext cx="2341563"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000000"/>
                </a:solidFill>
                <a:cs typeface="Arial" charset="0"/>
              </a:rPr>
              <a:t>Large waste output</a:t>
            </a:r>
          </a:p>
        </p:txBody>
      </p:sp>
      <p:sp>
        <p:nvSpPr>
          <p:cNvPr id="17" name="Text Box 13"/>
          <p:cNvSpPr txBox="1">
            <a:spLocks noChangeArrowheads="1"/>
          </p:cNvSpPr>
          <p:nvPr/>
        </p:nvSpPr>
        <p:spPr bwMode="auto">
          <a:xfrm>
            <a:off x="1149350" y="4038600"/>
            <a:ext cx="1833563" cy="9159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cs typeface="Arial" charset="0"/>
              </a:rPr>
              <a:t>Reduced overharvesting of fisheries</a:t>
            </a:r>
          </a:p>
        </p:txBody>
      </p:sp>
      <p:sp>
        <p:nvSpPr>
          <p:cNvPr id="18" name="Text Box 14"/>
          <p:cNvSpPr txBox="1">
            <a:spLocks noChangeArrowheads="1"/>
          </p:cNvSpPr>
          <p:nvPr/>
        </p:nvSpPr>
        <p:spPr bwMode="auto">
          <a:xfrm>
            <a:off x="5384800" y="4159250"/>
            <a:ext cx="25400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000000"/>
                </a:solidFill>
                <a:cs typeface="Arial" charset="0"/>
              </a:rPr>
              <a:t>Loss of mangrove forests and estuaries</a:t>
            </a:r>
          </a:p>
        </p:txBody>
      </p:sp>
      <p:sp>
        <p:nvSpPr>
          <p:cNvPr id="19" name="Text Box 17"/>
          <p:cNvSpPr txBox="1">
            <a:spLocks noChangeArrowheads="1"/>
          </p:cNvSpPr>
          <p:nvPr/>
        </p:nvSpPr>
        <p:spPr bwMode="auto">
          <a:xfrm>
            <a:off x="5384800" y="5500688"/>
            <a:ext cx="25400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000000"/>
                </a:solidFill>
                <a:cs typeface="Arial" charset="0"/>
              </a:rPr>
              <a:t>Dense populations vulnerable to disease</a:t>
            </a:r>
          </a:p>
        </p:txBody>
      </p:sp>
      <p:sp>
        <p:nvSpPr>
          <p:cNvPr id="20" name="Text Box 18"/>
          <p:cNvSpPr txBox="1">
            <a:spLocks noChangeArrowheads="1"/>
          </p:cNvSpPr>
          <p:nvPr/>
        </p:nvSpPr>
        <p:spPr bwMode="auto">
          <a:xfrm>
            <a:off x="1149350" y="5748338"/>
            <a:ext cx="2355850" cy="369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cs typeface="Arial" charset="0"/>
              </a:rPr>
              <a:t>Jobs and profits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p:txBody>
          <a:bodyPr/>
          <a:lstStyle/>
          <a:p>
            <a:r>
              <a:rPr lang="en-US" dirty="0"/>
              <a:t>Food security</a:t>
            </a:r>
          </a:p>
          <a:p>
            <a:pPr lvl="1"/>
            <a:r>
              <a:rPr lang="en-US" dirty="0"/>
              <a:t>All or most people in a country have daily access to enough nutritious food to lead active and healthy lives</a:t>
            </a:r>
          </a:p>
          <a:p>
            <a:r>
              <a:rPr lang="en-US" dirty="0"/>
              <a:t>Food insecurity</a:t>
            </a:r>
          </a:p>
          <a:p>
            <a:pPr lvl="1"/>
            <a:r>
              <a:rPr lang="en-US" dirty="0"/>
              <a:t>Chronic hunger and poor nutrition</a:t>
            </a:r>
          </a:p>
          <a:p>
            <a:pPr lvl="1"/>
            <a:r>
              <a:rPr lang="en-US" dirty="0"/>
              <a:t>Causes:</a:t>
            </a:r>
          </a:p>
          <a:p>
            <a:pPr lvl="2"/>
            <a:r>
              <a:rPr lang="en-US" dirty="0"/>
              <a:t>Political upheaval, war, corruption, and bad weather</a:t>
            </a:r>
          </a:p>
        </p:txBody>
      </p:sp>
      <p:sp>
        <p:nvSpPr>
          <p:cNvPr id="7170" name="Rectangle 2"/>
          <p:cNvSpPr>
            <a:spLocks noGrp="1" noChangeArrowheads="1"/>
          </p:cNvSpPr>
          <p:nvPr>
            <p:ph type="title"/>
          </p:nvPr>
        </p:nvSpPr>
        <p:spPr/>
        <p:txBody>
          <a:bodyPr>
            <a:normAutofit/>
          </a:bodyPr>
          <a:lstStyle/>
          <a:p>
            <a:r>
              <a:rPr lang="en-US" dirty="0"/>
              <a:t>Poverty Is the Root Cause of Food Insecurity</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idx="1"/>
          </p:nvPr>
        </p:nvSpPr>
        <p:spPr/>
        <p:txBody>
          <a:bodyPr/>
          <a:lstStyle/>
          <a:p>
            <a:r>
              <a:rPr lang="en-US" dirty="0"/>
              <a:t>We can sharply cut pesticide use without decreasing crop yields by using a mix of:</a:t>
            </a:r>
          </a:p>
          <a:p>
            <a:pPr lvl="1"/>
            <a:r>
              <a:rPr lang="en-US" dirty="0"/>
              <a:t>Cultivation techniques </a:t>
            </a:r>
          </a:p>
          <a:p>
            <a:pPr lvl="1"/>
            <a:r>
              <a:rPr lang="en-US" dirty="0"/>
              <a:t>Biological pest controls</a:t>
            </a:r>
          </a:p>
          <a:p>
            <a:pPr lvl="1"/>
            <a:r>
              <a:rPr lang="en-US" dirty="0"/>
              <a:t>Small amounts of selected chemical pesticides as a last resort (integrated pest management)</a:t>
            </a:r>
          </a:p>
        </p:txBody>
      </p:sp>
      <p:sp>
        <p:nvSpPr>
          <p:cNvPr id="61442" name="Rectangle 2"/>
          <p:cNvSpPr>
            <a:spLocks noGrp="1" noChangeArrowheads="1"/>
          </p:cNvSpPr>
          <p:nvPr>
            <p:ph type="title"/>
          </p:nvPr>
        </p:nvSpPr>
        <p:spPr/>
        <p:txBody>
          <a:bodyPr>
            <a:normAutofit/>
          </a:bodyPr>
          <a:lstStyle/>
          <a:p>
            <a:r>
              <a:rPr lang="en-US" dirty="0"/>
              <a:t>12-4 How Can We Protect Crops from Pests More Sustainably?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idx="1"/>
          </p:nvPr>
        </p:nvSpPr>
        <p:spPr/>
        <p:txBody>
          <a:bodyPr/>
          <a:lstStyle/>
          <a:p>
            <a:r>
              <a:rPr lang="en-US" dirty="0"/>
              <a:t>Pests</a:t>
            </a:r>
          </a:p>
          <a:p>
            <a:pPr lvl="1"/>
            <a:r>
              <a:rPr lang="en-US" dirty="0"/>
              <a:t>Interfere with human welfare</a:t>
            </a:r>
          </a:p>
          <a:p>
            <a:r>
              <a:rPr lang="en-US" dirty="0"/>
              <a:t>Natural enemies control pests</a:t>
            </a:r>
          </a:p>
          <a:p>
            <a:pPr lvl="1"/>
            <a:r>
              <a:rPr lang="en-US" dirty="0"/>
              <a:t>Predators, parasites, disease organisms </a:t>
            </a:r>
          </a:p>
          <a:p>
            <a:pPr lvl="1"/>
            <a:r>
              <a:rPr lang="en-US" dirty="0"/>
              <a:t>In natural ecosystems </a:t>
            </a:r>
          </a:p>
          <a:p>
            <a:pPr lvl="1"/>
            <a:r>
              <a:rPr lang="en-US" dirty="0"/>
              <a:t>In many polyculture agroecosystems </a:t>
            </a:r>
          </a:p>
          <a:p>
            <a:r>
              <a:rPr lang="en-US" dirty="0"/>
              <a:t>What will happen if we kill the pests? </a:t>
            </a:r>
          </a:p>
        </p:txBody>
      </p:sp>
      <p:sp>
        <p:nvSpPr>
          <p:cNvPr id="62466" name="Rectangle 2"/>
          <p:cNvSpPr>
            <a:spLocks noGrp="1" noChangeArrowheads="1"/>
          </p:cNvSpPr>
          <p:nvPr>
            <p:ph type="title"/>
          </p:nvPr>
        </p:nvSpPr>
        <p:spPr/>
        <p:txBody>
          <a:bodyPr>
            <a:normAutofit/>
          </a:bodyPr>
          <a:lstStyle/>
          <a:p>
            <a:r>
              <a:rPr lang="en-US" dirty="0"/>
              <a:t>Nature Controls the Populations of </a:t>
            </a:r>
            <a:br>
              <a:rPr lang="en-US" dirty="0"/>
            </a:br>
            <a:r>
              <a:rPr lang="en-US" dirty="0"/>
              <a:t>Most Pests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noChangeArrowheads="1"/>
          </p:cNvSpPr>
          <p:nvPr>
            <p:ph idx="1"/>
          </p:nvPr>
        </p:nvSpPr>
        <p:spPr/>
        <p:txBody>
          <a:bodyPr/>
          <a:lstStyle/>
          <a:p>
            <a:r>
              <a:rPr lang="en-US" dirty="0"/>
              <a:t>Pesticides  </a:t>
            </a:r>
          </a:p>
          <a:p>
            <a:pPr lvl="1"/>
            <a:r>
              <a:rPr lang="en-US" dirty="0"/>
              <a:t>Chemicals used to kill or control populations of pests</a:t>
            </a:r>
          </a:p>
          <a:p>
            <a:r>
              <a:rPr lang="en-US" dirty="0"/>
              <a:t>Biopesticides</a:t>
            </a:r>
          </a:p>
          <a:p>
            <a:pPr lvl="1"/>
            <a:r>
              <a:rPr lang="en-US" dirty="0"/>
              <a:t>Produced by plants to ward off insects and herbivores</a:t>
            </a:r>
          </a:p>
          <a:p>
            <a:pPr lvl="1"/>
            <a:endParaRPr lang="en-US" dirty="0"/>
          </a:p>
        </p:txBody>
      </p:sp>
      <p:sp>
        <p:nvSpPr>
          <p:cNvPr id="64514" name="Rectangle 2"/>
          <p:cNvSpPr>
            <a:spLocks noGrp="1" noChangeArrowheads="1"/>
          </p:cNvSpPr>
          <p:nvPr>
            <p:ph type="title"/>
          </p:nvPr>
        </p:nvSpPr>
        <p:spPr/>
        <p:txBody>
          <a:bodyPr>
            <a:normAutofit/>
          </a:bodyPr>
          <a:lstStyle/>
          <a:p>
            <a:r>
              <a:rPr lang="en-US" dirty="0"/>
              <a:t>We Use Pesticides to Help Control Pest Populations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idx="1"/>
          </p:nvPr>
        </p:nvSpPr>
        <p:spPr/>
        <p:txBody>
          <a:bodyPr/>
          <a:lstStyle/>
          <a:p>
            <a:r>
              <a:rPr lang="en-US" dirty="0"/>
              <a:t>First-generation pesticides</a:t>
            </a:r>
          </a:p>
          <a:p>
            <a:pPr lvl="1"/>
            <a:r>
              <a:rPr lang="en-US" dirty="0"/>
              <a:t>Borrowed from plants</a:t>
            </a:r>
          </a:p>
          <a:p>
            <a:r>
              <a:rPr lang="en-US" dirty="0"/>
              <a:t>Second-generation pesticides</a:t>
            </a:r>
          </a:p>
          <a:p>
            <a:pPr lvl="1"/>
            <a:r>
              <a:rPr lang="en-US" dirty="0"/>
              <a:t>Lab produced</a:t>
            </a:r>
          </a:p>
          <a:p>
            <a:pPr lvl="2"/>
            <a:r>
              <a:rPr lang="en-US" dirty="0"/>
              <a:t>DDT and others</a:t>
            </a:r>
          </a:p>
          <a:p>
            <a:r>
              <a:rPr lang="en-US" dirty="0"/>
              <a:t>Broad-spectrum and narrow-spectrum agents</a:t>
            </a:r>
          </a:p>
          <a:p>
            <a:r>
              <a:rPr lang="en-US" dirty="0"/>
              <a:t>Persistence varies</a:t>
            </a:r>
          </a:p>
        </p:txBody>
      </p:sp>
      <p:sp>
        <p:nvSpPr>
          <p:cNvPr id="65538" name="Rectangle 2"/>
          <p:cNvSpPr>
            <a:spLocks noGrp="1" noChangeArrowheads="1"/>
          </p:cNvSpPr>
          <p:nvPr>
            <p:ph type="title"/>
          </p:nvPr>
        </p:nvSpPr>
        <p:spPr/>
        <p:txBody>
          <a:bodyPr>
            <a:normAutofit/>
          </a:bodyPr>
          <a:lstStyle/>
          <a:p>
            <a:r>
              <a:rPr lang="en-US" dirty="0"/>
              <a:t>We Use Pesticides to Help Control Pest Populations (cont’d.)</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idx="1"/>
          </p:nvPr>
        </p:nvSpPr>
        <p:spPr/>
        <p:txBody>
          <a:bodyPr/>
          <a:lstStyle/>
          <a:p>
            <a:r>
              <a:rPr lang="en-US" dirty="0"/>
              <a:t>Save human lives</a:t>
            </a:r>
          </a:p>
          <a:p>
            <a:r>
              <a:rPr lang="en-US" dirty="0"/>
              <a:t>Increases food supplies and profits for farmers</a:t>
            </a:r>
          </a:p>
          <a:p>
            <a:r>
              <a:rPr lang="en-US" dirty="0"/>
              <a:t>Work quickly</a:t>
            </a:r>
          </a:p>
          <a:p>
            <a:r>
              <a:rPr lang="en-US" dirty="0"/>
              <a:t>For many, health risks are very low relative to benefits</a:t>
            </a:r>
          </a:p>
          <a:p>
            <a:r>
              <a:rPr lang="en-US" dirty="0"/>
              <a:t>New pest control methods: safer and more effective</a:t>
            </a:r>
          </a:p>
        </p:txBody>
      </p:sp>
      <p:sp>
        <p:nvSpPr>
          <p:cNvPr id="68610" name="Rectangle 2"/>
          <p:cNvSpPr>
            <a:spLocks noGrp="1" noChangeArrowheads="1"/>
          </p:cNvSpPr>
          <p:nvPr>
            <p:ph type="title"/>
          </p:nvPr>
        </p:nvSpPr>
        <p:spPr/>
        <p:txBody>
          <a:bodyPr>
            <a:normAutofit/>
          </a:bodyPr>
          <a:lstStyle/>
          <a:p>
            <a:r>
              <a:rPr lang="en-US" dirty="0"/>
              <a:t>Synthetic Pesticides Have Several Advantages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Grp="1" noChangeArrowheads="1"/>
          </p:cNvSpPr>
          <p:nvPr>
            <p:ph idx="1"/>
          </p:nvPr>
        </p:nvSpPr>
        <p:spPr/>
        <p:txBody>
          <a:bodyPr/>
          <a:lstStyle/>
          <a:p>
            <a:r>
              <a:rPr lang="en-US" dirty="0"/>
              <a:t>Accelerate rate of genetic resistance in pests</a:t>
            </a:r>
          </a:p>
          <a:p>
            <a:r>
              <a:rPr lang="en-US" dirty="0"/>
              <a:t>Expensive for farmers</a:t>
            </a:r>
          </a:p>
          <a:p>
            <a:r>
              <a:rPr lang="en-US" dirty="0"/>
              <a:t>Some insecticides kill natural predators/ parasites that help control pests</a:t>
            </a:r>
          </a:p>
          <a:p>
            <a:r>
              <a:rPr lang="en-US" dirty="0"/>
              <a:t>Pollution in the environment</a:t>
            </a:r>
          </a:p>
          <a:p>
            <a:r>
              <a:rPr lang="en-US" dirty="0"/>
              <a:t>Some harm wildlife</a:t>
            </a:r>
          </a:p>
          <a:p>
            <a:r>
              <a:rPr lang="en-US" dirty="0"/>
              <a:t>Some are human health hazards</a:t>
            </a:r>
          </a:p>
        </p:txBody>
      </p:sp>
      <p:sp>
        <p:nvSpPr>
          <p:cNvPr id="69634" name="Rectangle 2"/>
          <p:cNvSpPr>
            <a:spLocks noGrp="1" noChangeArrowheads="1"/>
          </p:cNvSpPr>
          <p:nvPr>
            <p:ph type="title"/>
          </p:nvPr>
        </p:nvSpPr>
        <p:spPr/>
        <p:txBody>
          <a:bodyPr>
            <a:normAutofit/>
          </a:bodyPr>
          <a:lstStyle/>
          <a:p>
            <a:r>
              <a:rPr lang="en-US" dirty="0"/>
              <a:t>Synthetic Pesticides Have Several Drawbacks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2p297_f23_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525" y="228600"/>
            <a:ext cx="8870950" cy="6091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7747000" y="6584950"/>
            <a:ext cx="1397000" cy="268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cs typeface="Arial" charset="0"/>
              </a:rPr>
              <a:t>Fig. 12-23, p. 297</a:t>
            </a:r>
          </a:p>
        </p:txBody>
      </p:sp>
      <p:sp>
        <p:nvSpPr>
          <p:cNvPr id="6" name="Text Box 5"/>
          <p:cNvSpPr txBox="1">
            <a:spLocks noChangeArrowheads="1"/>
          </p:cNvSpPr>
          <p:nvPr/>
        </p:nvSpPr>
        <p:spPr bwMode="auto">
          <a:xfrm>
            <a:off x="304800" y="312737"/>
            <a:ext cx="463867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chemeClr val="bg1"/>
                </a:solidFill>
              </a:rPr>
              <a:t>Trade-Offs</a:t>
            </a:r>
          </a:p>
        </p:txBody>
      </p:sp>
      <p:sp>
        <p:nvSpPr>
          <p:cNvPr id="7" name="Text Box 6"/>
          <p:cNvSpPr txBox="1">
            <a:spLocks noChangeArrowheads="1"/>
          </p:cNvSpPr>
          <p:nvPr/>
        </p:nvSpPr>
        <p:spPr bwMode="auto">
          <a:xfrm>
            <a:off x="304800" y="1074737"/>
            <a:ext cx="6629400" cy="461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b="1">
                <a:solidFill>
                  <a:srgbClr val="003B6B"/>
                </a:solidFill>
                <a:cs typeface="Arial" charset="0"/>
              </a:rPr>
              <a:t>Conventional Chemical Pesticides</a:t>
            </a:r>
          </a:p>
        </p:txBody>
      </p:sp>
      <p:sp>
        <p:nvSpPr>
          <p:cNvPr id="8" name="Text Box 7"/>
          <p:cNvSpPr txBox="1">
            <a:spLocks noChangeArrowheads="1"/>
          </p:cNvSpPr>
          <p:nvPr/>
        </p:nvSpPr>
        <p:spPr bwMode="auto">
          <a:xfrm>
            <a:off x="304800" y="1760537"/>
            <a:ext cx="3078163" cy="461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b="1">
                <a:solidFill>
                  <a:srgbClr val="003B6B"/>
                </a:solidFill>
                <a:cs typeface="Arial" charset="0"/>
              </a:rPr>
              <a:t>Advantages</a:t>
            </a:r>
          </a:p>
        </p:txBody>
      </p:sp>
      <p:sp>
        <p:nvSpPr>
          <p:cNvPr id="9" name="Text Box 8"/>
          <p:cNvSpPr txBox="1">
            <a:spLocks noChangeArrowheads="1"/>
          </p:cNvSpPr>
          <p:nvPr/>
        </p:nvSpPr>
        <p:spPr bwMode="auto">
          <a:xfrm>
            <a:off x="5334000" y="1784350"/>
            <a:ext cx="2667000" cy="460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b="1">
                <a:solidFill>
                  <a:srgbClr val="003B6B"/>
                </a:solidFill>
                <a:cs typeface="Arial" charset="0"/>
              </a:rPr>
              <a:t>Disadvantages</a:t>
            </a:r>
          </a:p>
        </p:txBody>
      </p:sp>
      <p:sp>
        <p:nvSpPr>
          <p:cNvPr id="10" name="Text Box 10"/>
          <p:cNvSpPr txBox="1">
            <a:spLocks noChangeArrowheads="1"/>
          </p:cNvSpPr>
          <p:nvPr/>
        </p:nvSpPr>
        <p:spPr bwMode="auto">
          <a:xfrm>
            <a:off x="5334000" y="2298700"/>
            <a:ext cx="3124200" cy="769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200" b="1" dirty="0">
                <a:solidFill>
                  <a:srgbClr val="000000"/>
                </a:solidFill>
                <a:cs typeface="Arial" charset="0"/>
              </a:rPr>
              <a:t>Promote genetic resistance</a:t>
            </a:r>
          </a:p>
        </p:txBody>
      </p:sp>
      <p:sp>
        <p:nvSpPr>
          <p:cNvPr id="11" name="Text Box 11"/>
          <p:cNvSpPr txBox="1">
            <a:spLocks noChangeArrowheads="1"/>
          </p:cNvSpPr>
          <p:nvPr/>
        </p:nvSpPr>
        <p:spPr bwMode="auto">
          <a:xfrm>
            <a:off x="304800" y="2298700"/>
            <a:ext cx="2257425" cy="769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200" b="1" dirty="0">
                <a:solidFill>
                  <a:srgbClr val="000000"/>
                </a:solidFill>
                <a:cs typeface="Arial" charset="0"/>
              </a:rPr>
              <a:t>Expand food supplies</a:t>
            </a:r>
          </a:p>
        </p:txBody>
      </p:sp>
      <p:sp>
        <p:nvSpPr>
          <p:cNvPr id="12" name="Text Box 13"/>
          <p:cNvSpPr txBox="1">
            <a:spLocks noChangeArrowheads="1"/>
          </p:cNvSpPr>
          <p:nvPr/>
        </p:nvSpPr>
        <p:spPr bwMode="auto">
          <a:xfrm>
            <a:off x="304800" y="3436937"/>
            <a:ext cx="2209800" cy="4302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200" b="1" dirty="0">
                <a:solidFill>
                  <a:srgbClr val="000000"/>
                </a:solidFill>
                <a:cs typeface="Arial" charset="0"/>
              </a:rPr>
              <a:t>Raise profits</a:t>
            </a:r>
          </a:p>
        </p:txBody>
      </p:sp>
      <p:sp>
        <p:nvSpPr>
          <p:cNvPr id="13" name="Text Box 14"/>
          <p:cNvSpPr txBox="1">
            <a:spLocks noChangeArrowheads="1"/>
          </p:cNvSpPr>
          <p:nvPr/>
        </p:nvSpPr>
        <p:spPr bwMode="auto">
          <a:xfrm>
            <a:off x="5334000" y="4587875"/>
            <a:ext cx="3429000" cy="769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200" b="1" dirty="0">
                <a:cs typeface="Arial" charset="0"/>
              </a:rPr>
              <a:t>Can pollute air, water, and land </a:t>
            </a:r>
          </a:p>
        </p:txBody>
      </p:sp>
      <p:sp>
        <p:nvSpPr>
          <p:cNvPr id="14" name="Text Box 15"/>
          <p:cNvSpPr txBox="1">
            <a:spLocks noChangeArrowheads="1"/>
          </p:cNvSpPr>
          <p:nvPr/>
        </p:nvSpPr>
        <p:spPr bwMode="auto">
          <a:xfrm>
            <a:off x="304800" y="4346575"/>
            <a:ext cx="1677988" cy="430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200" b="1">
                <a:solidFill>
                  <a:srgbClr val="000000"/>
                </a:solidFill>
                <a:cs typeface="Arial" charset="0"/>
              </a:rPr>
              <a:t>Work fast</a:t>
            </a:r>
          </a:p>
        </p:txBody>
      </p:sp>
      <p:sp>
        <p:nvSpPr>
          <p:cNvPr id="15" name="Text Box 16"/>
          <p:cNvSpPr txBox="1">
            <a:spLocks noChangeArrowheads="1"/>
          </p:cNvSpPr>
          <p:nvPr/>
        </p:nvSpPr>
        <p:spPr bwMode="auto">
          <a:xfrm>
            <a:off x="5334000" y="3208337"/>
            <a:ext cx="3429000" cy="1108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200" b="1" dirty="0">
                <a:cs typeface="Arial" charset="0"/>
              </a:rPr>
              <a:t>Can kill pests’ natural enemies and harm wildlife and people </a:t>
            </a:r>
          </a:p>
        </p:txBody>
      </p:sp>
      <p:sp>
        <p:nvSpPr>
          <p:cNvPr id="16" name="Text Box 17"/>
          <p:cNvSpPr txBox="1">
            <a:spLocks noChangeArrowheads="1"/>
          </p:cNvSpPr>
          <p:nvPr/>
        </p:nvSpPr>
        <p:spPr bwMode="auto">
          <a:xfrm>
            <a:off x="304800" y="5121275"/>
            <a:ext cx="1905000" cy="1108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200" b="1" dirty="0">
                <a:solidFill>
                  <a:srgbClr val="000000"/>
                </a:solidFill>
                <a:cs typeface="Arial" charset="0"/>
              </a:rPr>
              <a:t>Are safe if used properly</a:t>
            </a:r>
          </a:p>
        </p:txBody>
      </p:sp>
      <p:sp>
        <p:nvSpPr>
          <p:cNvPr id="17" name="Text Box 18"/>
          <p:cNvSpPr txBox="1">
            <a:spLocks noChangeArrowheads="1"/>
          </p:cNvSpPr>
          <p:nvPr/>
        </p:nvSpPr>
        <p:spPr bwMode="auto">
          <a:xfrm>
            <a:off x="5334000" y="5494337"/>
            <a:ext cx="3352800" cy="7699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200" b="1" dirty="0">
                <a:solidFill>
                  <a:srgbClr val="000000"/>
                </a:solidFill>
                <a:cs typeface="Arial" charset="0"/>
              </a:rPr>
              <a:t>Are expensive for farmers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3"/>
          <p:cNvSpPr>
            <a:spLocks noChangeArrowheads="1"/>
          </p:cNvSpPr>
          <p:nvPr/>
        </p:nvSpPr>
        <p:spPr bwMode="auto">
          <a:xfrm>
            <a:off x="7747000" y="6584950"/>
            <a:ext cx="1397000" cy="268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cs typeface="Arial" charset="0"/>
              </a:rPr>
              <a:t>Fig. 12-24, p. 298</a:t>
            </a:r>
          </a:p>
        </p:txBody>
      </p:sp>
      <p:pic>
        <p:nvPicPr>
          <p:cNvPr id="9" name="Picture 1" descr="12p298_f24.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063" y="1049338"/>
            <a:ext cx="8651875" cy="4759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DDT used to kill malaria-carrying mosquitoes</a:t>
            </a:r>
          </a:p>
          <a:p>
            <a:pPr lvl="1"/>
            <a:r>
              <a:rPr lang="en-US" dirty="0"/>
              <a:t>Have also killed other insects</a:t>
            </a:r>
          </a:p>
          <a:p>
            <a:pPr lvl="2"/>
            <a:r>
              <a:rPr lang="en-US" dirty="0"/>
              <a:t>Lizards</a:t>
            </a:r>
          </a:p>
          <a:p>
            <a:pPr lvl="2"/>
            <a:r>
              <a:rPr lang="en-US" dirty="0"/>
              <a:t>Cats</a:t>
            </a:r>
          </a:p>
          <a:p>
            <a:pPr lvl="2"/>
            <a:r>
              <a:rPr lang="en-US" dirty="0"/>
              <a:t>Wasps</a:t>
            </a:r>
          </a:p>
          <a:p>
            <a:pPr lvl="1"/>
            <a:endParaRPr lang="en-US" dirty="0"/>
          </a:p>
        </p:txBody>
      </p:sp>
      <p:sp>
        <p:nvSpPr>
          <p:cNvPr id="2" name="Title 1"/>
          <p:cNvSpPr>
            <a:spLocks noGrp="1"/>
          </p:cNvSpPr>
          <p:nvPr>
            <p:ph type="title"/>
          </p:nvPr>
        </p:nvSpPr>
        <p:spPr/>
        <p:txBody>
          <a:bodyPr>
            <a:normAutofit/>
          </a:bodyPr>
          <a:lstStyle/>
          <a:p>
            <a:r>
              <a:rPr lang="en-US" dirty="0"/>
              <a:t>Case Study: Ecological Surprises: The Law of Unintended Consequences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noChangeArrowheads="1"/>
          </p:cNvSpPr>
          <p:nvPr>
            <p:ph idx="1"/>
          </p:nvPr>
        </p:nvSpPr>
        <p:spPr/>
        <p:txBody>
          <a:bodyPr/>
          <a:lstStyle/>
          <a:p>
            <a:r>
              <a:rPr lang="en-US" dirty="0"/>
              <a:t>1942-1997 – crop losses from insects increased from 7% to 13%, even with 10x increase in pesticide use</a:t>
            </a:r>
          </a:p>
          <a:p>
            <a:pPr lvl="1"/>
            <a:r>
              <a:rPr lang="en-US" dirty="0"/>
              <a:t>High environmental, health, and social costs with use</a:t>
            </a:r>
          </a:p>
          <a:p>
            <a:pPr lvl="1"/>
            <a:r>
              <a:rPr lang="en-US" dirty="0"/>
              <a:t>Use alternative pest management practices</a:t>
            </a:r>
          </a:p>
          <a:p>
            <a:r>
              <a:rPr lang="en-US" dirty="0"/>
              <a:t>Pesticide industry disputes these findings</a:t>
            </a:r>
          </a:p>
        </p:txBody>
      </p:sp>
      <p:sp>
        <p:nvSpPr>
          <p:cNvPr id="70658" name="Rectangle 2"/>
          <p:cNvSpPr>
            <a:spLocks noGrp="1" noChangeArrowheads="1"/>
          </p:cNvSpPr>
          <p:nvPr>
            <p:ph type="title"/>
          </p:nvPr>
        </p:nvSpPr>
        <p:spPr/>
        <p:txBody>
          <a:bodyPr>
            <a:normAutofit/>
          </a:bodyPr>
          <a:lstStyle/>
          <a:p>
            <a:r>
              <a:rPr lang="en-US" dirty="0"/>
              <a:t>Pesticide Use Has Not Reduced U.S. Crop Losses to Pests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p:txBody>
          <a:bodyPr/>
          <a:lstStyle/>
          <a:p>
            <a:r>
              <a:rPr lang="en-US" dirty="0"/>
              <a:t>Macronutrients</a:t>
            </a:r>
          </a:p>
          <a:p>
            <a:pPr lvl="1"/>
            <a:r>
              <a:rPr lang="en-US" dirty="0"/>
              <a:t>Carbohydrates</a:t>
            </a:r>
          </a:p>
          <a:p>
            <a:pPr lvl="1"/>
            <a:r>
              <a:rPr lang="en-US" dirty="0"/>
              <a:t>Proteins</a:t>
            </a:r>
          </a:p>
          <a:p>
            <a:pPr lvl="1"/>
            <a:r>
              <a:rPr lang="en-US" dirty="0"/>
              <a:t>Fats</a:t>
            </a:r>
          </a:p>
          <a:p>
            <a:r>
              <a:rPr lang="en-US" dirty="0"/>
              <a:t>Micronutrients</a:t>
            </a:r>
          </a:p>
          <a:p>
            <a:pPr lvl="1"/>
            <a:r>
              <a:rPr lang="en-US" dirty="0"/>
              <a:t>Vitamins</a:t>
            </a:r>
          </a:p>
          <a:p>
            <a:pPr lvl="1"/>
            <a:r>
              <a:rPr lang="en-US" dirty="0"/>
              <a:t>Minerals</a:t>
            </a:r>
          </a:p>
          <a:p>
            <a:endParaRPr lang="en-US" dirty="0"/>
          </a:p>
          <a:p>
            <a:endParaRPr lang="en-US" dirty="0"/>
          </a:p>
          <a:p>
            <a:endParaRPr lang="en-US" dirty="0"/>
          </a:p>
        </p:txBody>
      </p:sp>
      <p:sp>
        <p:nvSpPr>
          <p:cNvPr id="9218" name="Rectangle 2"/>
          <p:cNvSpPr>
            <a:spLocks noGrp="1" noChangeArrowheads="1"/>
          </p:cNvSpPr>
          <p:nvPr>
            <p:ph type="title"/>
          </p:nvPr>
        </p:nvSpPr>
        <p:spPr/>
        <p:txBody>
          <a:bodyPr>
            <a:normAutofit/>
          </a:bodyPr>
          <a:lstStyle/>
          <a:p>
            <a:r>
              <a:rPr lang="en-US" dirty="0"/>
              <a:t>Many People Suffer from Chronic Hunger and Malnutrition</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Grp="1" noChangeArrowheads="1"/>
          </p:cNvSpPr>
          <p:nvPr>
            <p:ph idx="1"/>
          </p:nvPr>
        </p:nvSpPr>
        <p:spPr/>
        <p:txBody>
          <a:bodyPr/>
          <a:lstStyle/>
          <a:p>
            <a:r>
              <a:rPr lang="en-US" dirty="0"/>
              <a:t>U.S. federal agencies and laws</a:t>
            </a:r>
          </a:p>
          <a:p>
            <a:pPr lvl="1"/>
            <a:r>
              <a:rPr lang="en-US" dirty="0"/>
              <a:t>EPA, USDA, FDA</a:t>
            </a:r>
          </a:p>
          <a:p>
            <a:pPr lvl="1"/>
            <a:r>
              <a:rPr lang="en-US" dirty="0"/>
              <a:t>Fungicide and Rodenticide Act, 1947</a:t>
            </a:r>
          </a:p>
          <a:p>
            <a:pPr lvl="1"/>
            <a:r>
              <a:rPr lang="en-US" dirty="0"/>
              <a:t>Food Quality Protection Act, 1996</a:t>
            </a:r>
          </a:p>
          <a:p>
            <a:r>
              <a:rPr lang="en-US" dirty="0"/>
              <a:t>Effects of active and inactive pesticide ingredients are poorly documented</a:t>
            </a:r>
          </a:p>
          <a:p>
            <a:pPr lvl="1"/>
            <a:r>
              <a:rPr lang="en-US" dirty="0"/>
              <a:t>U.S. exports many banned pesticides</a:t>
            </a:r>
          </a:p>
          <a:p>
            <a:pPr lvl="1"/>
            <a:r>
              <a:rPr lang="en-US" dirty="0"/>
              <a:t>Poisons can be transmitted in the atmosphere</a:t>
            </a:r>
          </a:p>
          <a:p>
            <a:endParaRPr lang="en-US" dirty="0"/>
          </a:p>
          <a:p>
            <a:endParaRPr lang="en-US" dirty="0"/>
          </a:p>
        </p:txBody>
      </p:sp>
      <p:sp>
        <p:nvSpPr>
          <p:cNvPr id="74754" name="Rectangle 2"/>
          <p:cNvSpPr>
            <a:spLocks noGrp="1" noChangeArrowheads="1"/>
          </p:cNvSpPr>
          <p:nvPr>
            <p:ph type="title"/>
          </p:nvPr>
        </p:nvSpPr>
        <p:spPr/>
        <p:txBody>
          <a:bodyPr/>
          <a:lstStyle/>
          <a:p>
            <a:r>
              <a:rPr lang="en-US" dirty="0"/>
              <a:t>Laws/Treaties Can Help to Protect Us from the Harmful Effects of Pesticides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Grp="1" noChangeArrowheads="1"/>
          </p:cNvSpPr>
          <p:nvPr>
            <p:ph idx="1"/>
          </p:nvPr>
        </p:nvSpPr>
        <p:spPr/>
        <p:txBody>
          <a:bodyPr/>
          <a:lstStyle/>
          <a:p>
            <a:r>
              <a:rPr lang="en-US" dirty="0"/>
              <a:t>Fool the pest</a:t>
            </a:r>
          </a:p>
          <a:p>
            <a:pPr lvl="1"/>
            <a:r>
              <a:rPr lang="en-US" dirty="0"/>
              <a:t>Crop rotation; changing planting times</a:t>
            </a:r>
          </a:p>
          <a:p>
            <a:r>
              <a:rPr lang="en-US" dirty="0"/>
              <a:t>Provide homes for pest enemies</a:t>
            </a:r>
          </a:p>
          <a:p>
            <a:pPr lvl="1"/>
            <a:r>
              <a:rPr lang="en-US" dirty="0"/>
              <a:t>Use polyculture</a:t>
            </a:r>
          </a:p>
          <a:p>
            <a:r>
              <a:rPr lang="en-US" dirty="0"/>
              <a:t>Implant genetic resistance – genetic engineering</a:t>
            </a:r>
          </a:p>
          <a:p>
            <a:r>
              <a:rPr lang="en-US" dirty="0"/>
              <a:t>Bring in natural enemies</a:t>
            </a:r>
          </a:p>
          <a:p>
            <a:pPr lvl="1"/>
            <a:r>
              <a:rPr lang="en-US" dirty="0"/>
              <a:t>Predators, parasites, and diseases</a:t>
            </a:r>
          </a:p>
        </p:txBody>
      </p:sp>
      <p:sp>
        <p:nvSpPr>
          <p:cNvPr id="75778" name="Rectangle 2"/>
          <p:cNvSpPr>
            <a:spLocks noGrp="1" noChangeArrowheads="1"/>
          </p:cNvSpPr>
          <p:nvPr>
            <p:ph type="title"/>
          </p:nvPr>
        </p:nvSpPr>
        <p:spPr/>
        <p:txBody>
          <a:bodyPr/>
          <a:lstStyle/>
          <a:p>
            <a:r>
              <a:rPr lang="en-US" dirty="0"/>
              <a:t>There Are Alternatives to Synthetic Pesticides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noChangeArrowheads="1"/>
          </p:cNvSpPr>
          <p:nvPr>
            <p:ph idx="1"/>
          </p:nvPr>
        </p:nvSpPr>
        <p:spPr/>
        <p:txBody>
          <a:bodyPr/>
          <a:lstStyle/>
          <a:p>
            <a:r>
              <a:rPr lang="en-US" dirty="0"/>
              <a:t>Use insect perfumes</a:t>
            </a:r>
          </a:p>
          <a:p>
            <a:pPr lvl="1"/>
            <a:r>
              <a:rPr lang="en-US" dirty="0"/>
              <a:t>Pheromones</a:t>
            </a:r>
          </a:p>
          <a:p>
            <a:r>
              <a:rPr lang="en-US" dirty="0"/>
              <a:t>Bring in hormones</a:t>
            </a:r>
          </a:p>
          <a:p>
            <a:pPr lvl="1"/>
            <a:r>
              <a:rPr lang="en-US" dirty="0"/>
              <a:t>Interfere with pest life cycle</a:t>
            </a:r>
          </a:p>
          <a:p>
            <a:r>
              <a:rPr lang="en-US" dirty="0"/>
              <a:t>Alternative methods of weed control</a:t>
            </a:r>
          </a:p>
          <a:p>
            <a:pPr lvl="1"/>
            <a:r>
              <a:rPr lang="en-US" dirty="0"/>
              <a:t>Crop rotation, cover crops, and mulches</a:t>
            </a:r>
          </a:p>
          <a:p>
            <a:endParaRPr lang="en-US" dirty="0"/>
          </a:p>
        </p:txBody>
      </p:sp>
      <p:sp>
        <p:nvSpPr>
          <p:cNvPr id="76802" name="Rectangle 2"/>
          <p:cNvSpPr>
            <a:spLocks noGrp="1" noChangeArrowheads="1"/>
          </p:cNvSpPr>
          <p:nvPr>
            <p:ph type="title"/>
          </p:nvPr>
        </p:nvSpPr>
        <p:spPr/>
        <p:txBody>
          <a:bodyPr/>
          <a:lstStyle/>
          <a:p>
            <a:r>
              <a:rPr lang="en-US" dirty="0"/>
              <a:t>There Are Alternatives to Synthetic Pesticides (cont’d.)</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dirty="0"/>
              <a:t>Solutions: An Example of Genetic Engineering to Reduce Pest Damage</a:t>
            </a:r>
          </a:p>
        </p:txBody>
      </p:sp>
      <p:sp>
        <p:nvSpPr>
          <p:cNvPr id="5" name="Rectangle 3"/>
          <p:cNvSpPr>
            <a:spLocks noChangeArrowheads="1"/>
          </p:cNvSpPr>
          <p:nvPr/>
        </p:nvSpPr>
        <p:spPr bwMode="auto">
          <a:xfrm>
            <a:off x="7747000" y="6584950"/>
            <a:ext cx="1397000" cy="268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cs typeface="Arial" charset="0"/>
              </a:rPr>
              <a:t>Fig. 12-25, p. 300</a:t>
            </a:r>
          </a:p>
        </p:txBody>
      </p:sp>
      <p:pic>
        <p:nvPicPr>
          <p:cNvPr id="7" name="Picture 1" descr="12p300_f25.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550964"/>
            <a:ext cx="7315200" cy="49068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p:cNvSpPr>
            <a:spLocks noGrp="1" noChangeArrowheads="1"/>
          </p:cNvSpPr>
          <p:nvPr>
            <p:ph idx="1"/>
          </p:nvPr>
        </p:nvSpPr>
        <p:spPr/>
        <p:txBody>
          <a:bodyPr/>
          <a:lstStyle/>
          <a:p>
            <a:r>
              <a:rPr lang="en-US" dirty="0"/>
              <a:t>Integrated pest management (IPM) </a:t>
            </a:r>
          </a:p>
          <a:p>
            <a:pPr lvl="1"/>
            <a:r>
              <a:rPr lang="en-US" dirty="0"/>
              <a:t>Coordinate – cultivation, biological controls, and chemical tools to reduce crop damage to an economically tolerable level</a:t>
            </a:r>
          </a:p>
          <a:p>
            <a:pPr lvl="1"/>
            <a:r>
              <a:rPr lang="en-US" dirty="0"/>
              <a:t>Reduces pollution and pesticide costs</a:t>
            </a:r>
          </a:p>
          <a:p>
            <a:r>
              <a:rPr lang="en-US" dirty="0"/>
              <a:t>Disadvantages</a:t>
            </a:r>
          </a:p>
          <a:p>
            <a:pPr lvl="1"/>
            <a:r>
              <a:rPr lang="en-US" dirty="0"/>
              <a:t>Requires expert knowledge</a:t>
            </a:r>
          </a:p>
          <a:p>
            <a:pPr lvl="1"/>
            <a:r>
              <a:rPr lang="en-US" dirty="0"/>
              <a:t>High initial costs</a:t>
            </a:r>
          </a:p>
          <a:p>
            <a:pPr lvl="1"/>
            <a:r>
              <a:rPr lang="en-US" dirty="0"/>
              <a:t>Government opposition</a:t>
            </a:r>
          </a:p>
        </p:txBody>
      </p:sp>
      <p:sp>
        <p:nvSpPr>
          <p:cNvPr id="79874" name="Rectangle 2"/>
          <p:cNvSpPr>
            <a:spLocks noGrp="1" noChangeArrowheads="1"/>
          </p:cNvSpPr>
          <p:nvPr>
            <p:ph type="title"/>
          </p:nvPr>
        </p:nvSpPr>
        <p:spPr/>
        <p:txBody>
          <a:bodyPr/>
          <a:lstStyle/>
          <a:p>
            <a:r>
              <a:rPr lang="en-US" dirty="0"/>
              <a:t>IPM Is a Component of More Sustainable Agriculture</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Grp="1" noChangeArrowheads="1"/>
          </p:cNvSpPr>
          <p:nvPr>
            <p:ph idx="1"/>
          </p:nvPr>
        </p:nvSpPr>
        <p:spPr/>
        <p:txBody>
          <a:bodyPr/>
          <a:lstStyle/>
          <a:p>
            <a:r>
              <a:rPr lang="en-US" dirty="0"/>
              <a:t>We can improve food security by reducing poverty and chronic malnutrition, relying more on locally grown food, and cutting food waste</a:t>
            </a:r>
          </a:p>
        </p:txBody>
      </p:sp>
      <p:sp>
        <p:nvSpPr>
          <p:cNvPr id="80898" name="Rectangle 2"/>
          <p:cNvSpPr>
            <a:spLocks noGrp="1" noChangeArrowheads="1"/>
          </p:cNvSpPr>
          <p:nvPr>
            <p:ph type="title"/>
          </p:nvPr>
        </p:nvSpPr>
        <p:spPr/>
        <p:txBody>
          <a:bodyPr/>
          <a:lstStyle/>
          <a:p>
            <a:r>
              <a:rPr lang="en-US" dirty="0"/>
              <a:t>12-5 How Can We Improve Food Security?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noChangeArrowheads="1"/>
          </p:cNvSpPr>
          <p:nvPr>
            <p:ph idx="1"/>
          </p:nvPr>
        </p:nvSpPr>
        <p:spPr/>
        <p:txBody>
          <a:bodyPr/>
          <a:lstStyle/>
          <a:p>
            <a:r>
              <a:rPr lang="en-US" dirty="0"/>
              <a:t>Control prices to make food affordable</a:t>
            </a:r>
          </a:p>
          <a:p>
            <a:r>
              <a:rPr lang="en-US" dirty="0"/>
              <a:t>Provide subsidies to farmers</a:t>
            </a:r>
          </a:p>
          <a:p>
            <a:r>
              <a:rPr lang="en-US" dirty="0"/>
              <a:t>Let the marketplace decide</a:t>
            </a:r>
          </a:p>
          <a:p>
            <a:pPr lvl="1"/>
            <a:r>
              <a:rPr lang="en-US" dirty="0"/>
              <a:t>Working in New Zealand and Brazil</a:t>
            </a:r>
          </a:p>
        </p:txBody>
      </p:sp>
      <p:sp>
        <p:nvSpPr>
          <p:cNvPr id="81922" name="Rectangle 2"/>
          <p:cNvSpPr>
            <a:spLocks noGrp="1" noChangeArrowheads="1"/>
          </p:cNvSpPr>
          <p:nvPr>
            <p:ph type="title"/>
          </p:nvPr>
        </p:nvSpPr>
        <p:spPr/>
        <p:txBody>
          <a:bodyPr/>
          <a:lstStyle/>
          <a:p>
            <a:r>
              <a:rPr lang="en-US" dirty="0"/>
              <a:t>Use Government Policies to Improve Food Production and Security</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p:cNvSpPr>
            <a:spLocks noGrp="1" noChangeArrowheads="1"/>
          </p:cNvSpPr>
          <p:nvPr>
            <p:ph idx="1"/>
          </p:nvPr>
        </p:nvSpPr>
        <p:spPr/>
        <p:txBody>
          <a:bodyPr/>
          <a:lstStyle/>
          <a:p>
            <a:r>
              <a:rPr lang="en-US" dirty="0"/>
              <a:t>Immunizing children against childhood diseases</a:t>
            </a:r>
          </a:p>
          <a:p>
            <a:r>
              <a:rPr lang="en-US" dirty="0"/>
              <a:t>Prevent dehydration in infants and children</a:t>
            </a:r>
          </a:p>
          <a:p>
            <a:r>
              <a:rPr lang="en-US" dirty="0"/>
              <a:t>Preserve diverse gene pool</a:t>
            </a:r>
          </a:p>
          <a:p>
            <a:endParaRPr lang="en-US" dirty="0"/>
          </a:p>
          <a:p>
            <a:pPr lvl="1"/>
            <a:endParaRPr lang="en-US" dirty="0"/>
          </a:p>
        </p:txBody>
      </p:sp>
      <p:sp>
        <p:nvSpPr>
          <p:cNvPr id="82946" name="Rectangle 2"/>
          <p:cNvSpPr>
            <a:spLocks noGrp="1" noChangeArrowheads="1"/>
          </p:cNvSpPr>
          <p:nvPr>
            <p:ph type="title"/>
          </p:nvPr>
        </p:nvSpPr>
        <p:spPr/>
        <p:txBody>
          <a:bodyPr/>
          <a:lstStyle/>
          <a:p>
            <a:r>
              <a:rPr lang="en-US" dirty="0"/>
              <a:t>Other Government/Private Programs Are Increasing Food Security</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Community-supported agriculture</a:t>
            </a:r>
          </a:p>
          <a:p>
            <a:pPr lvl="1"/>
            <a:r>
              <a:rPr lang="en-US" dirty="0"/>
              <a:t>Buy shares of a local farmers crops</a:t>
            </a:r>
          </a:p>
          <a:p>
            <a:r>
              <a:rPr lang="en-US" dirty="0"/>
              <a:t>Reduce fossil fuel energy costs</a:t>
            </a:r>
          </a:p>
          <a:p>
            <a:r>
              <a:rPr lang="en-US" dirty="0"/>
              <a:t>Vertical farms</a:t>
            </a:r>
          </a:p>
          <a:p>
            <a:pPr lvl="1"/>
            <a:r>
              <a:rPr lang="en-US" dirty="0"/>
              <a:t>Potential for the future</a:t>
            </a:r>
          </a:p>
        </p:txBody>
      </p:sp>
      <p:sp>
        <p:nvSpPr>
          <p:cNvPr id="2" name="Title 1"/>
          <p:cNvSpPr>
            <a:spLocks noGrp="1"/>
          </p:cNvSpPr>
          <p:nvPr>
            <p:ph type="title"/>
          </p:nvPr>
        </p:nvSpPr>
        <p:spPr/>
        <p:txBody>
          <a:bodyPr/>
          <a:lstStyle/>
          <a:p>
            <a:r>
              <a:rPr lang="en-US" dirty="0"/>
              <a:t>We Can Grow and Buy More Food Locally and Cut Food Waste</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7747000" y="6584950"/>
            <a:ext cx="1397000" cy="268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cs typeface="Arial" charset="0"/>
              </a:rPr>
              <a:t>Fig. 12-27, p. 304</a:t>
            </a:r>
          </a:p>
        </p:txBody>
      </p:sp>
      <p:pic>
        <p:nvPicPr>
          <p:cNvPr id="5" name="Picture 1" descr="12p304_f27.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875" y="439738"/>
            <a:ext cx="8858250" cy="5975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p:txBody>
          <a:bodyPr/>
          <a:lstStyle/>
          <a:p>
            <a:r>
              <a:rPr lang="en-US" dirty="0"/>
              <a:t>Chronic undernutrition</a:t>
            </a:r>
          </a:p>
          <a:p>
            <a:pPr lvl="1"/>
            <a:r>
              <a:rPr lang="en-US" dirty="0"/>
              <a:t>Not enough food to meet basic energy needs</a:t>
            </a:r>
          </a:p>
          <a:p>
            <a:r>
              <a:rPr lang="en-US" dirty="0"/>
              <a:t>Chronic malnutrition</a:t>
            </a:r>
          </a:p>
          <a:p>
            <a:pPr lvl="1"/>
            <a:r>
              <a:rPr lang="en-US" dirty="0"/>
              <a:t>Not enough protein or other key nutrients</a:t>
            </a:r>
          </a:p>
          <a:p>
            <a:r>
              <a:rPr lang="en-US" dirty="0"/>
              <a:t>Famine </a:t>
            </a:r>
          </a:p>
          <a:p>
            <a:pPr lvl="1"/>
            <a:r>
              <a:rPr lang="en-US" dirty="0"/>
              <a:t>Severe shortage of food </a:t>
            </a:r>
          </a:p>
          <a:p>
            <a:pPr lvl="1"/>
            <a:r>
              <a:rPr lang="en-US" dirty="0"/>
              <a:t>Result in mass starvation, many deaths, economic chaos, and social disruption</a:t>
            </a:r>
          </a:p>
          <a:p>
            <a:endParaRPr lang="en-US" dirty="0"/>
          </a:p>
        </p:txBody>
      </p:sp>
      <p:sp>
        <p:nvSpPr>
          <p:cNvPr id="11266" name="Rectangle 2"/>
          <p:cNvSpPr>
            <a:spLocks noGrp="1" noChangeArrowheads="1"/>
          </p:cNvSpPr>
          <p:nvPr>
            <p:ph type="title"/>
          </p:nvPr>
        </p:nvSpPr>
        <p:spPr/>
        <p:txBody>
          <a:bodyPr>
            <a:normAutofit/>
          </a:bodyPr>
          <a:lstStyle/>
          <a:p>
            <a:r>
              <a:rPr lang="en-US" dirty="0"/>
              <a:t>Many People Suffer from Chronic Hunger and Malnutrition (cont’d.)</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Grp="1" noChangeArrowheads="1"/>
          </p:cNvSpPr>
          <p:nvPr>
            <p:ph idx="1"/>
          </p:nvPr>
        </p:nvSpPr>
        <p:spPr/>
        <p:txBody>
          <a:bodyPr/>
          <a:lstStyle/>
          <a:p>
            <a:r>
              <a:rPr lang="en-US" dirty="0"/>
              <a:t>We can produce food more sustainably by:</a:t>
            </a:r>
          </a:p>
          <a:p>
            <a:pPr lvl="1"/>
            <a:r>
              <a:rPr lang="en-US" dirty="0"/>
              <a:t>Using resources more efficiently</a:t>
            </a:r>
          </a:p>
          <a:p>
            <a:pPr lvl="1"/>
            <a:r>
              <a:rPr lang="en-US" dirty="0"/>
              <a:t>Sharply decreasing the harmful environmental effects of industrialized food production</a:t>
            </a:r>
          </a:p>
          <a:p>
            <a:pPr lvl="1"/>
            <a:r>
              <a:rPr lang="en-US" dirty="0"/>
              <a:t>Eliminating government subsidies that promote such harmful impacts</a:t>
            </a:r>
          </a:p>
        </p:txBody>
      </p:sp>
      <p:sp>
        <p:nvSpPr>
          <p:cNvPr id="83970" name="Rectangle 2"/>
          <p:cNvSpPr>
            <a:spLocks noGrp="1" noChangeArrowheads="1"/>
          </p:cNvSpPr>
          <p:nvPr>
            <p:ph type="title"/>
          </p:nvPr>
        </p:nvSpPr>
        <p:spPr/>
        <p:txBody>
          <a:bodyPr/>
          <a:lstStyle/>
          <a:p>
            <a:r>
              <a:rPr lang="en-US" dirty="0"/>
              <a:t>12-6 How Can We Produce Food More Sustainably? </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Grp="1" noChangeArrowheads="1"/>
          </p:cNvSpPr>
          <p:nvPr>
            <p:ph idx="1"/>
          </p:nvPr>
        </p:nvSpPr>
        <p:spPr/>
        <p:txBody>
          <a:bodyPr/>
          <a:lstStyle/>
          <a:p>
            <a:r>
              <a:rPr lang="en-US" dirty="0"/>
              <a:t>Soil conservation</a:t>
            </a:r>
          </a:p>
          <a:p>
            <a:pPr lvl="1"/>
            <a:r>
              <a:rPr lang="en-US" dirty="0"/>
              <a:t>Terracing</a:t>
            </a:r>
          </a:p>
          <a:p>
            <a:pPr lvl="1"/>
            <a:r>
              <a:rPr lang="en-US" dirty="0"/>
              <a:t>Contour planting</a:t>
            </a:r>
          </a:p>
          <a:p>
            <a:pPr lvl="1"/>
            <a:r>
              <a:rPr lang="en-US" dirty="0"/>
              <a:t>Strip cropping with cover crop</a:t>
            </a:r>
          </a:p>
          <a:p>
            <a:pPr lvl="1"/>
            <a:r>
              <a:rPr lang="en-US" dirty="0"/>
              <a:t>Alley cropping, agroforestry</a:t>
            </a:r>
          </a:p>
          <a:p>
            <a:pPr lvl="1"/>
            <a:r>
              <a:rPr lang="en-US" dirty="0"/>
              <a:t>Windbreaks or shelterbelts</a:t>
            </a:r>
          </a:p>
          <a:p>
            <a:pPr lvl="1"/>
            <a:r>
              <a:rPr lang="en-US" dirty="0"/>
              <a:t>Conservation-tillage farming </a:t>
            </a:r>
          </a:p>
          <a:p>
            <a:r>
              <a:rPr lang="en-US" dirty="0"/>
              <a:t>Identify erosion hotspots</a:t>
            </a:r>
          </a:p>
        </p:txBody>
      </p:sp>
      <p:sp>
        <p:nvSpPr>
          <p:cNvPr id="84994" name="Rectangle 2"/>
          <p:cNvSpPr>
            <a:spLocks noGrp="1" noChangeArrowheads="1"/>
          </p:cNvSpPr>
          <p:nvPr>
            <p:ph type="title"/>
          </p:nvPr>
        </p:nvSpPr>
        <p:spPr/>
        <p:txBody>
          <a:bodyPr/>
          <a:lstStyle/>
          <a:p>
            <a:r>
              <a:rPr lang="en-US" dirty="0"/>
              <a:t>Many Farmers Are Reducing Soil Erosion</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1" descr="12p305_f28.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3950" y="80963"/>
            <a:ext cx="6889750" cy="6696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7759700" y="6584950"/>
            <a:ext cx="1384300" cy="265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cs typeface="Arial" charset="0"/>
              </a:rPr>
              <a:t>Fig. 12-28, p. 305</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p:cNvSpPr>
            <a:spLocks noGrp="1" noChangeArrowheads="1"/>
          </p:cNvSpPr>
          <p:nvPr>
            <p:ph idx="1"/>
          </p:nvPr>
        </p:nvSpPr>
        <p:spPr/>
        <p:txBody>
          <a:bodyPr/>
          <a:lstStyle/>
          <a:p>
            <a:r>
              <a:rPr lang="en-US" dirty="0"/>
              <a:t>Organic fertilizer</a:t>
            </a:r>
          </a:p>
          <a:p>
            <a:pPr lvl="1"/>
            <a:r>
              <a:rPr lang="en-US" dirty="0"/>
              <a:t>Animal manure</a:t>
            </a:r>
          </a:p>
          <a:p>
            <a:pPr lvl="1"/>
            <a:r>
              <a:rPr lang="en-US" dirty="0"/>
              <a:t>Green manure</a:t>
            </a:r>
          </a:p>
          <a:p>
            <a:pPr lvl="1"/>
            <a:r>
              <a:rPr lang="en-US" dirty="0"/>
              <a:t>Compost</a:t>
            </a:r>
          </a:p>
          <a:p>
            <a:r>
              <a:rPr lang="en-US" dirty="0"/>
              <a:t>Manufactured inorganic fertilizer </a:t>
            </a:r>
          </a:p>
          <a:p>
            <a:pPr lvl="1"/>
            <a:r>
              <a:rPr lang="en-US" dirty="0"/>
              <a:t>Nitrogen, phosphorus, and calcium</a:t>
            </a:r>
          </a:p>
          <a:p>
            <a:r>
              <a:rPr lang="en-US" dirty="0"/>
              <a:t>Crop rotation</a:t>
            </a:r>
          </a:p>
          <a:p>
            <a:pPr lvl="1"/>
            <a:endParaRPr lang="en-US" dirty="0"/>
          </a:p>
        </p:txBody>
      </p:sp>
      <p:sp>
        <p:nvSpPr>
          <p:cNvPr id="92162" name="Rectangle 2"/>
          <p:cNvSpPr>
            <a:spLocks noGrp="1" noChangeArrowheads="1"/>
          </p:cNvSpPr>
          <p:nvPr>
            <p:ph type="title"/>
          </p:nvPr>
        </p:nvSpPr>
        <p:spPr/>
        <p:txBody>
          <a:bodyPr/>
          <a:lstStyle/>
          <a:p>
            <a:r>
              <a:rPr lang="en-US" dirty="0"/>
              <a:t>We Can Restore Soil Fertility</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Grp="1" noChangeArrowheads="1"/>
          </p:cNvSpPr>
          <p:nvPr>
            <p:ph idx="1"/>
          </p:nvPr>
        </p:nvSpPr>
        <p:spPr/>
        <p:txBody>
          <a:bodyPr/>
          <a:lstStyle/>
          <a:p>
            <a:r>
              <a:rPr lang="en-US" dirty="0"/>
              <a:t>Soil salinization</a:t>
            </a:r>
          </a:p>
          <a:p>
            <a:pPr lvl="1"/>
            <a:r>
              <a:rPr lang="en-US" dirty="0"/>
              <a:t>Costly solutions</a:t>
            </a:r>
          </a:p>
          <a:p>
            <a:r>
              <a:rPr lang="en-US" dirty="0"/>
              <a:t>Desertification</a:t>
            </a:r>
          </a:p>
          <a:p>
            <a:pPr lvl="1"/>
            <a:r>
              <a:rPr lang="en-US" dirty="0"/>
              <a:t>Decrease:</a:t>
            </a:r>
          </a:p>
          <a:p>
            <a:pPr lvl="2"/>
            <a:r>
              <a:rPr lang="en-US" dirty="0"/>
              <a:t>Population growth</a:t>
            </a:r>
          </a:p>
          <a:p>
            <a:pPr lvl="2"/>
            <a:r>
              <a:rPr lang="en-US" dirty="0"/>
              <a:t>Overgrazing</a:t>
            </a:r>
          </a:p>
          <a:p>
            <a:pPr lvl="2"/>
            <a:r>
              <a:rPr lang="en-US" dirty="0"/>
              <a:t>Deforestation</a:t>
            </a:r>
          </a:p>
          <a:p>
            <a:pPr lvl="2"/>
            <a:r>
              <a:rPr lang="en-US" dirty="0"/>
              <a:t>Destructive forms of planting, irrigation, and mining</a:t>
            </a:r>
          </a:p>
          <a:p>
            <a:pPr lvl="1"/>
            <a:endParaRPr lang="en-US" dirty="0"/>
          </a:p>
          <a:p>
            <a:pPr lvl="1"/>
            <a:endParaRPr lang="en-US" dirty="0"/>
          </a:p>
          <a:p>
            <a:pPr lvl="1"/>
            <a:endParaRPr lang="en-US" dirty="0"/>
          </a:p>
          <a:p>
            <a:endParaRPr lang="en-US" dirty="0"/>
          </a:p>
          <a:p>
            <a:endParaRPr lang="en-US" dirty="0"/>
          </a:p>
        </p:txBody>
      </p:sp>
      <p:sp>
        <p:nvSpPr>
          <p:cNvPr id="93186" name="Rectangle 2"/>
          <p:cNvSpPr>
            <a:spLocks noGrp="1" noChangeArrowheads="1"/>
          </p:cNvSpPr>
          <p:nvPr>
            <p:ph type="title"/>
          </p:nvPr>
        </p:nvSpPr>
        <p:spPr/>
        <p:txBody>
          <a:bodyPr>
            <a:normAutofit/>
          </a:bodyPr>
          <a:lstStyle/>
          <a:p>
            <a:r>
              <a:rPr lang="en-US" dirty="0"/>
              <a:t>We Can Reduce Soil Salinization and Desertification</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2" descr="12p307_f29_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438" y="303213"/>
            <a:ext cx="7477125" cy="6251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3"/>
          <p:cNvSpPr>
            <a:spLocks noChangeArrowheads="1"/>
          </p:cNvSpPr>
          <p:nvPr/>
        </p:nvSpPr>
        <p:spPr bwMode="auto">
          <a:xfrm>
            <a:off x="7747000" y="6584950"/>
            <a:ext cx="1397000" cy="268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cs typeface="Arial" charset="0"/>
              </a:rPr>
              <a:t>Fig. 12-29, p. 307</a:t>
            </a:r>
          </a:p>
        </p:txBody>
      </p:sp>
      <p:sp>
        <p:nvSpPr>
          <p:cNvPr id="9" name="Text Box 5"/>
          <p:cNvSpPr txBox="1">
            <a:spLocks noChangeArrowheads="1"/>
          </p:cNvSpPr>
          <p:nvPr/>
        </p:nvSpPr>
        <p:spPr bwMode="auto">
          <a:xfrm>
            <a:off x="993775" y="381000"/>
            <a:ext cx="472122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chemeClr val="bg1"/>
                </a:solidFill>
              </a:rPr>
              <a:t>Solutions</a:t>
            </a:r>
          </a:p>
        </p:txBody>
      </p:sp>
      <p:sp>
        <p:nvSpPr>
          <p:cNvPr id="10" name="Text Box 6"/>
          <p:cNvSpPr txBox="1">
            <a:spLocks noChangeArrowheads="1"/>
          </p:cNvSpPr>
          <p:nvPr/>
        </p:nvSpPr>
        <p:spPr bwMode="auto">
          <a:xfrm>
            <a:off x="1001713" y="1052513"/>
            <a:ext cx="2198687" cy="400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000" b="1">
                <a:solidFill>
                  <a:srgbClr val="325134"/>
                </a:solidFill>
                <a:cs typeface="Arial" charset="0"/>
              </a:rPr>
              <a:t>Soil Salinization</a:t>
            </a:r>
          </a:p>
        </p:txBody>
      </p:sp>
      <p:sp>
        <p:nvSpPr>
          <p:cNvPr id="11" name="Text Box 7"/>
          <p:cNvSpPr txBox="1">
            <a:spLocks noChangeArrowheads="1"/>
          </p:cNvSpPr>
          <p:nvPr/>
        </p:nvSpPr>
        <p:spPr bwMode="auto">
          <a:xfrm>
            <a:off x="1001713" y="1600200"/>
            <a:ext cx="1646237" cy="400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000" b="1" dirty="0">
                <a:solidFill>
                  <a:srgbClr val="325134"/>
                </a:solidFill>
                <a:cs typeface="Arial" charset="0"/>
              </a:rPr>
              <a:t>Prevention</a:t>
            </a:r>
          </a:p>
        </p:txBody>
      </p:sp>
      <p:sp>
        <p:nvSpPr>
          <p:cNvPr id="12" name="Text Box 8"/>
          <p:cNvSpPr txBox="1">
            <a:spLocks noChangeArrowheads="1"/>
          </p:cNvSpPr>
          <p:nvPr/>
        </p:nvSpPr>
        <p:spPr bwMode="auto">
          <a:xfrm>
            <a:off x="5562600" y="1654175"/>
            <a:ext cx="1262063" cy="400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000" b="1">
                <a:solidFill>
                  <a:srgbClr val="325134"/>
                </a:solidFill>
                <a:cs typeface="Arial" charset="0"/>
              </a:rPr>
              <a:t>Cleanup</a:t>
            </a:r>
          </a:p>
        </p:txBody>
      </p:sp>
      <p:sp>
        <p:nvSpPr>
          <p:cNvPr id="13" name="Text Box 9"/>
          <p:cNvSpPr txBox="1">
            <a:spLocks noChangeArrowheads="1"/>
          </p:cNvSpPr>
          <p:nvPr/>
        </p:nvSpPr>
        <p:spPr bwMode="auto">
          <a:xfrm>
            <a:off x="5562600" y="2097088"/>
            <a:ext cx="2540000" cy="646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cs typeface="Arial" charset="0"/>
              </a:rPr>
              <a:t>Flush soil (expensive </a:t>
            </a:r>
            <a:r>
              <a:rPr lang="en-US" sz="1800" b="1" dirty="0">
                <a:cs typeface="Arial" charset="0"/>
              </a:rPr>
              <a:t>and inefficient) </a:t>
            </a:r>
            <a:endParaRPr lang="en-US" sz="1800" b="1" dirty="0">
              <a:solidFill>
                <a:srgbClr val="000000"/>
              </a:solidFill>
              <a:cs typeface="Arial" charset="0"/>
            </a:endParaRPr>
          </a:p>
        </p:txBody>
      </p:sp>
      <p:sp>
        <p:nvSpPr>
          <p:cNvPr id="14" name="Text Box 10"/>
          <p:cNvSpPr txBox="1">
            <a:spLocks noChangeArrowheads="1"/>
          </p:cNvSpPr>
          <p:nvPr/>
        </p:nvSpPr>
        <p:spPr bwMode="auto">
          <a:xfrm>
            <a:off x="1001713" y="2057400"/>
            <a:ext cx="2452687" cy="369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cs typeface="Arial" charset="0"/>
              </a:rPr>
              <a:t>Reduce irrigation</a:t>
            </a:r>
          </a:p>
        </p:txBody>
      </p:sp>
      <p:sp>
        <p:nvSpPr>
          <p:cNvPr id="15" name="Text Box 11"/>
          <p:cNvSpPr txBox="1">
            <a:spLocks noChangeArrowheads="1"/>
          </p:cNvSpPr>
          <p:nvPr/>
        </p:nvSpPr>
        <p:spPr bwMode="auto">
          <a:xfrm>
            <a:off x="5562600" y="3697288"/>
            <a:ext cx="2392363" cy="646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000000"/>
                </a:solidFill>
                <a:cs typeface="Arial" charset="0"/>
              </a:rPr>
              <a:t>Stop growing crops for 2–5 years</a:t>
            </a:r>
          </a:p>
        </p:txBody>
      </p:sp>
      <p:sp>
        <p:nvSpPr>
          <p:cNvPr id="16" name="Text Box 12"/>
          <p:cNvSpPr txBox="1">
            <a:spLocks noChangeArrowheads="1"/>
          </p:cNvSpPr>
          <p:nvPr/>
        </p:nvSpPr>
        <p:spPr bwMode="auto">
          <a:xfrm>
            <a:off x="1001713" y="5297488"/>
            <a:ext cx="1795462" cy="646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cs typeface="Arial" charset="0"/>
              </a:rPr>
              <a:t>Switch to salt-tolerant crops</a:t>
            </a:r>
          </a:p>
        </p:txBody>
      </p:sp>
      <p:sp>
        <p:nvSpPr>
          <p:cNvPr id="17" name="Text Box 13"/>
          <p:cNvSpPr txBox="1">
            <a:spLocks noChangeArrowheads="1"/>
          </p:cNvSpPr>
          <p:nvPr/>
        </p:nvSpPr>
        <p:spPr bwMode="auto">
          <a:xfrm>
            <a:off x="5562600" y="5297488"/>
            <a:ext cx="2392363" cy="646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cs typeface="Arial" charset="0"/>
              </a:rPr>
              <a:t>Install underground drainage systems</a:t>
            </a:r>
          </a:p>
        </p:txBody>
      </p:sp>
      <p:sp>
        <p:nvSpPr>
          <p:cNvPr id="18" name="Text Box 10"/>
          <p:cNvSpPr txBox="1">
            <a:spLocks noChangeArrowheads="1"/>
          </p:cNvSpPr>
          <p:nvPr/>
        </p:nvSpPr>
        <p:spPr bwMode="auto">
          <a:xfrm>
            <a:off x="1001713" y="3505200"/>
            <a:ext cx="2452687" cy="646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cs typeface="Arial" charset="0"/>
              </a:rPr>
              <a:t>Use more efficient irrigation methods </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p:cNvSpPr>
            <a:spLocks noGrp="1" noChangeArrowheads="1"/>
          </p:cNvSpPr>
          <p:nvPr>
            <p:ph idx="1"/>
          </p:nvPr>
        </p:nvSpPr>
        <p:spPr/>
        <p:txBody>
          <a:bodyPr/>
          <a:lstStyle/>
          <a:p>
            <a:r>
              <a:rPr lang="en-US" dirty="0"/>
              <a:t>Open-ocean aquaculture</a:t>
            </a:r>
          </a:p>
          <a:p>
            <a:pPr lvl="1"/>
            <a:r>
              <a:rPr lang="en-US" dirty="0"/>
              <a:t>Choose herbivorous fish</a:t>
            </a:r>
          </a:p>
          <a:p>
            <a:r>
              <a:rPr lang="en-US" dirty="0"/>
              <a:t>Recirculating aquaculture</a:t>
            </a:r>
          </a:p>
          <a:p>
            <a:r>
              <a:rPr lang="en-US" dirty="0"/>
              <a:t>Polyculture</a:t>
            </a:r>
          </a:p>
          <a:p>
            <a:endParaRPr lang="en-US" dirty="0"/>
          </a:p>
          <a:p>
            <a:endParaRPr lang="en-US" dirty="0"/>
          </a:p>
        </p:txBody>
      </p:sp>
      <p:sp>
        <p:nvSpPr>
          <p:cNvPr id="95234" name="Rectangle 2"/>
          <p:cNvSpPr>
            <a:spLocks noGrp="1" noChangeArrowheads="1"/>
          </p:cNvSpPr>
          <p:nvPr>
            <p:ph type="title"/>
          </p:nvPr>
        </p:nvSpPr>
        <p:spPr/>
        <p:txBody>
          <a:bodyPr>
            <a:normAutofit/>
          </a:bodyPr>
          <a:lstStyle/>
          <a:p>
            <a:r>
              <a:rPr lang="en-US" dirty="0"/>
              <a:t>Some Producers Practice More Sustainable Aquaculture</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7747000" y="6584950"/>
            <a:ext cx="1397000" cy="268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cs typeface="Arial" charset="0"/>
              </a:rPr>
              <a:t>Fig. 12-31, p. 308</a:t>
            </a:r>
          </a:p>
        </p:txBody>
      </p:sp>
      <p:pic>
        <p:nvPicPr>
          <p:cNvPr id="7" name="Picture 2" descr="12p308_f3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874713"/>
            <a:ext cx="8759825" cy="5145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p:cNvSpPr>
            <a:spLocks noGrp="1" noChangeArrowheads="1"/>
          </p:cNvSpPr>
          <p:nvPr>
            <p:ph idx="1"/>
          </p:nvPr>
        </p:nvSpPr>
        <p:spPr/>
        <p:txBody>
          <a:bodyPr/>
          <a:lstStyle/>
          <a:p>
            <a:r>
              <a:rPr lang="en-US" dirty="0"/>
              <a:t>Shift to more grain-efficient forms of protein</a:t>
            </a:r>
          </a:p>
          <a:p>
            <a:r>
              <a:rPr lang="en-US" dirty="0"/>
              <a:t>Beef from rangelands and pastures, not feedlots</a:t>
            </a:r>
          </a:p>
          <a:p>
            <a:r>
              <a:rPr lang="en-US" dirty="0"/>
              <a:t>Develop meat substitutes</a:t>
            </a:r>
          </a:p>
          <a:p>
            <a:r>
              <a:rPr lang="en-US" dirty="0"/>
              <a:t>Eat less meat</a:t>
            </a:r>
          </a:p>
          <a:p>
            <a:endParaRPr lang="en-US" dirty="0"/>
          </a:p>
        </p:txBody>
      </p:sp>
      <p:sp>
        <p:nvSpPr>
          <p:cNvPr id="98306" name="Rectangle 2"/>
          <p:cNvSpPr>
            <a:spLocks noGrp="1" noChangeArrowheads="1"/>
          </p:cNvSpPr>
          <p:nvPr>
            <p:ph type="title"/>
          </p:nvPr>
        </p:nvSpPr>
        <p:spPr/>
        <p:txBody>
          <a:bodyPr>
            <a:normAutofit/>
          </a:bodyPr>
          <a:lstStyle/>
          <a:p>
            <a:r>
              <a:rPr lang="en-US" dirty="0"/>
              <a:t>We Can Produce Meat and Dairy Products More Efficiently</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1" descr="12p308_f32_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990600"/>
            <a:ext cx="7981950" cy="5459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7747000" y="6584950"/>
            <a:ext cx="1397000" cy="268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cs typeface="Arial" charset="0"/>
              </a:rPr>
              <a:t>Fig. 12-32, p. 308</a:t>
            </a:r>
          </a:p>
        </p:txBody>
      </p:sp>
      <p:sp>
        <p:nvSpPr>
          <p:cNvPr id="7" name="Text Box 5"/>
          <p:cNvSpPr txBox="1">
            <a:spLocks noChangeArrowheads="1"/>
          </p:cNvSpPr>
          <p:nvPr/>
        </p:nvSpPr>
        <p:spPr bwMode="auto">
          <a:xfrm>
            <a:off x="655638" y="1009650"/>
            <a:ext cx="1401762"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defRPr/>
            </a:pPr>
            <a:r>
              <a:rPr lang="en-US" sz="1800" b="1">
                <a:solidFill>
                  <a:srgbClr val="000000"/>
                </a:solidFill>
                <a:cs typeface="Arial" charset="0"/>
              </a:rPr>
              <a:t>Beef cattle</a:t>
            </a:r>
          </a:p>
        </p:txBody>
      </p:sp>
      <p:sp>
        <p:nvSpPr>
          <p:cNvPr id="8" name="Text Box 6"/>
          <p:cNvSpPr txBox="1">
            <a:spLocks noChangeArrowheads="1"/>
          </p:cNvSpPr>
          <p:nvPr/>
        </p:nvSpPr>
        <p:spPr bwMode="auto">
          <a:xfrm>
            <a:off x="8528050" y="1027113"/>
            <a:ext cx="373063"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000000"/>
                </a:solidFill>
                <a:cs typeface="Arial" charset="0"/>
              </a:rPr>
              <a:t>7</a:t>
            </a:r>
          </a:p>
        </p:txBody>
      </p:sp>
      <p:sp>
        <p:nvSpPr>
          <p:cNvPr id="9" name="Text Box 7"/>
          <p:cNvSpPr txBox="1">
            <a:spLocks noChangeArrowheads="1"/>
          </p:cNvSpPr>
          <p:nvPr/>
        </p:nvSpPr>
        <p:spPr bwMode="auto">
          <a:xfrm>
            <a:off x="1328738" y="2217738"/>
            <a:ext cx="728662"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defRPr/>
            </a:pPr>
            <a:r>
              <a:rPr lang="en-US" sz="1800" b="1">
                <a:solidFill>
                  <a:srgbClr val="000000"/>
                </a:solidFill>
                <a:cs typeface="Arial" charset="0"/>
              </a:rPr>
              <a:t>Pigs</a:t>
            </a:r>
          </a:p>
        </p:txBody>
      </p:sp>
      <p:sp>
        <p:nvSpPr>
          <p:cNvPr id="10" name="Text Box 8"/>
          <p:cNvSpPr txBox="1">
            <a:spLocks noChangeArrowheads="1"/>
          </p:cNvSpPr>
          <p:nvPr/>
        </p:nvSpPr>
        <p:spPr bwMode="auto">
          <a:xfrm>
            <a:off x="5764213" y="2222500"/>
            <a:ext cx="373062"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000000"/>
                </a:solidFill>
                <a:cs typeface="Arial" charset="0"/>
              </a:rPr>
              <a:t>4</a:t>
            </a:r>
          </a:p>
        </p:txBody>
      </p:sp>
      <p:sp>
        <p:nvSpPr>
          <p:cNvPr id="11" name="Text Box 9"/>
          <p:cNvSpPr txBox="1">
            <a:spLocks noChangeArrowheads="1"/>
          </p:cNvSpPr>
          <p:nvPr/>
        </p:nvSpPr>
        <p:spPr bwMode="auto">
          <a:xfrm>
            <a:off x="922338" y="3390900"/>
            <a:ext cx="1135062"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defRPr/>
            </a:pPr>
            <a:r>
              <a:rPr lang="en-US" sz="1800" b="1">
                <a:solidFill>
                  <a:srgbClr val="000000"/>
                </a:solidFill>
                <a:cs typeface="Arial" charset="0"/>
              </a:rPr>
              <a:t>Chicken</a:t>
            </a:r>
          </a:p>
        </p:txBody>
      </p:sp>
      <p:sp>
        <p:nvSpPr>
          <p:cNvPr id="12" name="Text Box 10"/>
          <p:cNvSpPr txBox="1">
            <a:spLocks noChangeArrowheads="1"/>
          </p:cNvSpPr>
          <p:nvPr/>
        </p:nvSpPr>
        <p:spPr bwMode="auto">
          <a:xfrm>
            <a:off x="4056063" y="3365500"/>
            <a:ext cx="563562"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000000"/>
                </a:solidFill>
                <a:cs typeface="Arial" charset="0"/>
              </a:rPr>
              <a:t>2.2</a:t>
            </a:r>
          </a:p>
        </p:txBody>
      </p:sp>
      <p:sp>
        <p:nvSpPr>
          <p:cNvPr id="13" name="Text Box 11"/>
          <p:cNvSpPr txBox="1">
            <a:spLocks noChangeArrowheads="1"/>
          </p:cNvSpPr>
          <p:nvPr/>
        </p:nvSpPr>
        <p:spPr bwMode="auto">
          <a:xfrm>
            <a:off x="476250" y="4386263"/>
            <a:ext cx="158115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defRPr/>
            </a:pPr>
            <a:r>
              <a:rPr lang="en-US" sz="1800" b="1">
                <a:solidFill>
                  <a:srgbClr val="000000"/>
                </a:solidFill>
                <a:cs typeface="Arial" charset="0"/>
              </a:rPr>
              <a:t>Fish (catfish </a:t>
            </a:r>
          </a:p>
          <a:p>
            <a:pPr algn="r">
              <a:defRPr/>
            </a:pPr>
            <a:r>
              <a:rPr lang="en-US" sz="1800" b="1">
                <a:solidFill>
                  <a:srgbClr val="000000"/>
                </a:solidFill>
                <a:cs typeface="Arial" charset="0"/>
              </a:rPr>
              <a:t>or carp)</a:t>
            </a:r>
          </a:p>
        </p:txBody>
      </p:sp>
      <p:sp>
        <p:nvSpPr>
          <p:cNvPr id="14" name="Text Box 12"/>
          <p:cNvSpPr txBox="1">
            <a:spLocks noChangeArrowheads="1"/>
          </p:cNvSpPr>
          <p:nvPr/>
        </p:nvSpPr>
        <p:spPr bwMode="auto">
          <a:xfrm>
            <a:off x="3946525" y="4508500"/>
            <a:ext cx="373063"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000000"/>
                </a:solidFill>
                <a:cs typeface="Arial" charset="0"/>
              </a:rPr>
              <a:t>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p:txBody>
          <a:bodyPr/>
          <a:lstStyle/>
          <a:p>
            <a:r>
              <a:rPr lang="en-US" dirty="0"/>
              <a:t>Most often vitamin and mineral deficiencies in people in less-developed countries</a:t>
            </a:r>
          </a:p>
          <a:p>
            <a:r>
              <a:rPr lang="en-US" dirty="0"/>
              <a:t>Iron</a:t>
            </a:r>
          </a:p>
          <a:p>
            <a:pPr lvl="1"/>
            <a:r>
              <a:rPr lang="en-US" dirty="0"/>
              <a:t>Anemia </a:t>
            </a:r>
          </a:p>
          <a:p>
            <a:r>
              <a:rPr lang="en-US" dirty="0"/>
              <a:t>Iodine </a:t>
            </a:r>
          </a:p>
          <a:p>
            <a:pPr lvl="1"/>
            <a:r>
              <a:rPr lang="en-US" dirty="0"/>
              <a:t>Essential for thyroid function</a:t>
            </a:r>
          </a:p>
        </p:txBody>
      </p:sp>
      <p:sp>
        <p:nvSpPr>
          <p:cNvPr id="13314" name="Rectangle 2"/>
          <p:cNvSpPr>
            <a:spLocks noGrp="1" noChangeArrowheads="1"/>
          </p:cNvSpPr>
          <p:nvPr>
            <p:ph type="title"/>
          </p:nvPr>
        </p:nvSpPr>
        <p:spPr/>
        <p:txBody>
          <a:bodyPr>
            <a:normAutofit/>
          </a:bodyPr>
          <a:lstStyle/>
          <a:p>
            <a:r>
              <a:rPr lang="en-US" dirty="0"/>
              <a:t>Many People Do No Get Enough Vitamins and Minerals</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3"/>
          <p:cNvSpPr>
            <a:spLocks noGrp="1" noChangeArrowheads="1"/>
          </p:cNvSpPr>
          <p:nvPr>
            <p:ph idx="1"/>
          </p:nvPr>
        </p:nvSpPr>
        <p:spPr/>
        <p:txBody>
          <a:bodyPr/>
          <a:lstStyle/>
          <a:p>
            <a:r>
              <a:rPr lang="en-US" dirty="0"/>
              <a:t>Sustainable agriculture</a:t>
            </a:r>
          </a:p>
          <a:p>
            <a:pPr lvl="1"/>
            <a:r>
              <a:rPr lang="en-US" dirty="0"/>
              <a:t>Uses fewer inputs</a:t>
            </a:r>
          </a:p>
          <a:p>
            <a:pPr lvl="1"/>
            <a:r>
              <a:rPr lang="en-US" dirty="0"/>
              <a:t>Creates less pollution</a:t>
            </a:r>
          </a:p>
          <a:p>
            <a:pPr lvl="1"/>
            <a:r>
              <a:rPr lang="en-US" dirty="0"/>
              <a:t>Contributes less to global warming</a:t>
            </a:r>
          </a:p>
          <a:p>
            <a:r>
              <a:rPr lang="en-US" dirty="0"/>
              <a:t>Organic farming</a:t>
            </a:r>
          </a:p>
          <a:p>
            <a:pPr lvl="1"/>
            <a:r>
              <a:rPr lang="en-US" dirty="0"/>
              <a:t>Has many benefits</a:t>
            </a:r>
          </a:p>
          <a:p>
            <a:pPr lvl="1"/>
            <a:r>
              <a:rPr lang="en-US" dirty="0"/>
              <a:t>Requires more labor</a:t>
            </a:r>
          </a:p>
          <a:p>
            <a:pPr lvl="1"/>
            <a:endParaRPr lang="en-US" dirty="0"/>
          </a:p>
          <a:p>
            <a:endParaRPr lang="en-US" dirty="0"/>
          </a:p>
        </p:txBody>
      </p:sp>
      <p:sp>
        <p:nvSpPr>
          <p:cNvPr id="100354" name="Rectangle 2"/>
          <p:cNvSpPr>
            <a:spLocks noGrp="1" noChangeArrowheads="1"/>
          </p:cNvSpPr>
          <p:nvPr>
            <p:ph type="title"/>
          </p:nvPr>
        </p:nvSpPr>
        <p:spPr/>
        <p:txBody>
          <a:bodyPr>
            <a:normAutofit/>
          </a:bodyPr>
          <a:lstStyle/>
          <a:p>
            <a:r>
              <a:rPr lang="en-US" dirty="0"/>
              <a:t>We Can Shift to More Sustainable Food Production</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3"/>
          <p:cNvSpPr>
            <a:spLocks noGrp="1" noChangeArrowheads="1"/>
          </p:cNvSpPr>
          <p:nvPr>
            <p:ph idx="1"/>
          </p:nvPr>
        </p:nvSpPr>
        <p:spPr/>
        <p:txBody>
          <a:bodyPr/>
          <a:lstStyle/>
          <a:p>
            <a:r>
              <a:rPr lang="en-US" dirty="0"/>
              <a:t>Strategies for more sustainable agriculture</a:t>
            </a:r>
          </a:p>
          <a:p>
            <a:pPr lvl="1"/>
            <a:r>
              <a:rPr lang="en-US" dirty="0"/>
              <a:t>Research on organic agriculture with human nutrition in mind</a:t>
            </a:r>
          </a:p>
          <a:p>
            <a:pPr lvl="1"/>
            <a:r>
              <a:rPr lang="en-US" dirty="0"/>
              <a:t>Education of how organic agricultural systems work</a:t>
            </a:r>
          </a:p>
          <a:p>
            <a:pPr lvl="1"/>
            <a:r>
              <a:rPr lang="en-US" dirty="0"/>
              <a:t>Subsidies and foreign aid</a:t>
            </a:r>
          </a:p>
          <a:p>
            <a:pPr lvl="1"/>
            <a:r>
              <a:rPr lang="en-US" dirty="0"/>
              <a:t>Training programs; college curricula</a:t>
            </a:r>
          </a:p>
          <a:p>
            <a:pPr lvl="1"/>
            <a:r>
              <a:rPr lang="en-US" dirty="0"/>
              <a:t>Increased use of hydroponics</a:t>
            </a:r>
          </a:p>
          <a:p>
            <a:pPr lvl="1"/>
            <a:r>
              <a:rPr lang="en-US" dirty="0"/>
              <a:t>Greater use of alternative energy</a:t>
            </a:r>
          </a:p>
          <a:p>
            <a:pPr lvl="1"/>
            <a:endParaRPr lang="en-US" dirty="0"/>
          </a:p>
        </p:txBody>
      </p:sp>
      <p:sp>
        <p:nvSpPr>
          <p:cNvPr id="101378" name="Rectangle 2"/>
          <p:cNvSpPr>
            <a:spLocks noGrp="1" noChangeArrowheads="1"/>
          </p:cNvSpPr>
          <p:nvPr>
            <p:ph type="title"/>
          </p:nvPr>
        </p:nvSpPr>
        <p:spPr/>
        <p:txBody>
          <a:bodyPr>
            <a:normAutofit/>
          </a:bodyPr>
          <a:lstStyle/>
          <a:p>
            <a:r>
              <a:rPr lang="en-US" dirty="0"/>
              <a:t>We Can Shift to More Sustainable Food Production (cont’d.)</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1" descr="12p309_f33_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0213" y="63500"/>
            <a:ext cx="5740400" cy="673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7747000" y="6584950"/>
            <a:ext cx="1397000" cy="268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cs typeface="Arial" charset="0"/>
              </a:rPr>
              <a:t>Fig. 12-33, p. 309</a:t>
            </a:r>
          </a:p>
        </p:txBody>
      </p:sp>
      <p:sp>
        <p:nvSpPr>
          <p:cNvPr id="7" name="Text Box 5"/>
          <p:cNvSpPr txBox="1">
            <a:spLocks noChangeArrowheads="1"/>
          </p:cNvSpPr>
          <p:nvPr/>
        </p:nvSpPr>
        <p:spPr bwMode="auto">
          <a:xfrm>
            <a:off x="1816100" y="139700"/>
            <a:ext cx="45085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chemeClr val="bg1"/>
                </a:solidFill>
              </a:rPr>
              <a:t>Solutions</a:t>
            </a:r>
          </a:p>
        </p:txBody>
      </p:sp>
      <p:sp>
        <p:nvSpPr>
          <p:cNvPr id="8" name="Text Box 6"/>
          <p:cNvSpPr txBox="1">
            <a:spLocks noChangeArrowheads="1"/>
          </p:cNvSpPr>
          <p:nvPr/>
        </p:nvSpPr>
        <p:spPr bwMode="auto">
          <a:xfrm>
            <a:off x="1816100" y="623888"/>
            <a:ext cx="3875088" cy="369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325134"/>
                </a:solidFill>
                <a:cs typeface="Arial" charset="0"/>
              </a:rPr>
              <a:t>More Sustainable Agriculture</a:t>
            </a:r>
          </a:p>
        </p:txBody>
      </p:sp>
      <p:sp>
        <p:nvSpPr>
          <p:cNvPr id="9" name="Text Box 7"/>
          <p:cNvSpPr txBox="1">
            <a:spLocks noChangeArrowheads="1"/>
          </p:cNvSpPr>
          <p:nvPr/>
        </p:nvSpPr>
        <p:spPr bwMode="auto">
          <a:xfrm>
            <a:off x="1816100" y="990600"/>
            <a:ext cx="792163" cy="338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600" b="1">
                <a:solidFill>
                  <a:srgbClr val="325134"/>
                </a:solidFill>
                <a:cs typeface="Arial" charset="0"/>
              </a:rPr>
              <a:t>More</a:t>
            </a:r>
          </a:p>
        </p:txBody>
      </p:sp>
      <p:sp>
        <p:nvSpPr>
          <p:cNvPr id="10" name="Text Box 8"/>
          <p:cNvSpPr txBox="1">
            <a:spLocks noChangeArrowheads="1"/>
          </p:cNvSpPr>
          <p:nvPr/>
        </p:nvSpPr>
        <p:spPr bwMode="auto">
          <a:xfrm>
            <a:off x="5348288" y="990600"/>
            <a:ext cx="766762" cy="338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600" b="1">
                <a:solidFill>
                  <a:srgbClr val="325134"/>
                </a:solidFill>
                <a:cs typeface="Arial" charset="0"/>
              </a:rPr>
              <a:t>Less</a:t>
            </a:r>
          </a:p>
        </p:txBody>
      </p:sp>
      <p:sp>
        <p:nvSpPr>
          <p:cNvPr id="11" name="Text Box 9"/>
          <p:cNvSpPr txBox="1">
            <a:spLocks noChangeArrowheads="1"/>
          </p:cNvSpPr>
          <p:nvPr/>
        </p:nvSpPr>
        <p:spPr bwMode="auto">
          <a:xfrm>
            <a:off x="1816100" y="1371600"/>
            <a:ext cx="2057400" cy="584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600" b="1" dirty="0">
                <a:solidFill>
                  <a:srgbClr val="000000"/>
                </a:solidFill>
                <a:cs typeface="Arial" charset="0"/>
              </a:rPr>
              <a:t>High-yield </a:t>
            </a:r>
            <a:r>
              <a:rPr lang="en-US" sz="1600" b="1" dirty="0" err="1">
                <a:solidFill>
                  <a:srgbClr val="000000"/>
                </a:solidFill>
                <a:cs typeface="Arial" charset="0"/>
              </a:rPr>
              <a:t>polyculture</a:t>
            </a:r>
            <a:endParaRPr lang="en-US" sz="1600" b="1" dirty="0">
              <a:solidFill>
                <a:srgbClr val="000000"/>
              </a:solidFill>
              <a:cs typeface="Arial" charset="0"/>
            </a:endParaRPr>
          </a:p>
        </p:txBody>
      </p:sp>
      <p:sp>
        <p:nvSpPr>
          <p:cNvPr id="12" name="Text Box 10"/>
          <p:cNvSpPr txBox="1">
            <a:spLocks noChangeArrowheads="1"/>
          </p:cNvSpPr>
          <p:nvPr/>
        </p:nvSpPr>
        <p:spPr bwMode="auto">
          <a:xfrm>
            <a:off x="5348288" y="1385888"/>
            <a:ext cx="1554162" cy="3381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600" b="1">
                <a:solidFill>
                  <a:srgbClr val="000000"/>
                </a:solidFill>
                <a:cs typeface="Arial" charset="0"/>
              </a:rPr>
              <a:t>Soil erosion</a:t>
            </a:r>
          </a:p>
        </p:txBody>
      </p:sp>
      <p:sp>
        <p:nvSpPr>
          <p:cNvPr id="13" name="Text Box 11"/>
          <p:cNvSpPr txBox="1">
            <a:spLocks noChangeArrowheads="1"/>
          </p:cNvSpPr>
          <p:nvPr/>
        </p:nvSpPr>
        <p:spPr bwMode="auto">
          <a:xfrm>
            <a:off x="1816100" y="1981200"/>
            <a:ext cx="2189163" cy="338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600" b="1">
                <a:solidFill>
                  <a:srgbClr val="000000"/>
                </a:solidFill>
                <a:cs typeface="Arial" charset="0"/>
              </a:rPr>
              <a:t>Organic fertilizers</a:t>
            </a:r>
          </a:p>
        </p:txBody>
      </p:sp>
      <p:sp>
        <p:nvSpPr>
          <p:cNvPr id="14" name="Text Box 12"/>
          <p:cNvSpPr txBox="1">
            <a:spLocks noChangeArrowheads="1"/>
          </p:cNvSpPr>
          <p:nvPr/>
        </p:nvSpPr>
        <p:spPr bwMode="auto">
          <a:xfrm>
            <a:off x="1816100" y="2362200"/>
            <a:ext cx="1871663" cy="584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600" b="1">
                <a:solidFill>
                  <a:srgbClr val="000000"/>
                </a:solidFill>
                <a:cs typeface="Arial" charset="0"/>
              </a:rPr>
              <a:t>Biological pest control</a:t>
            </a:r>
          </a:p>
        </p:txBody>
      </p:sp>
      <p:sp>
        <p:nvSpPr>
          <p:cNvPr id="15" name="Text Box 13"/>
          <p:cNvSpPr txBox="1">
            <a:spLocks noChangeArrowheads="1"/>
          </p:cNvSpPr>
          <p:nvPr/>
        </p:nvSpPr>
        <p:spPr bwMode="auto">
          <a:xfrm>
            <a:off x="5348288" y="2244725"/>
            <a:ext cx="1909762" cy="338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600" b="1">
                <a:solidFill>
                  <a:srgbClr val="000000"/>
                </a:solidFill>
                <a:cs typeface="Arial" charset="0"/>
              </a:rPr>
              <a:t>Water pollution</a:t>
            </a:r>
          </a:p>
        </p:txBody>
      </p:sp>
      <p:sp>
        <p:nvSpPr>
          <p:cNvPr id="16" name="Text Box 14"/>
          <p:cNvSpPr txBox="1">
            <a:spLocks noChangeArrowheads="1"/>
          </p:cNvSpPr>
          <p:nvPr/>
        </p:nvSpPr>
        <p:spPr bwMode="auto">
          <a:xfrm>
            <a:off x="5348288" y="1825625"/>
            <a:ext cx="1973262" cy="338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600" b="1">
                <a:solidFill>
                  <a:srgbClr val="000000"/>
                </a:solidFill>
                <a:cs typeface="Arial" charset="0"/>
              </a:rPr>
              <a:t>Soil salinization</a:t>
            </a:r>
          </a:p>
        </p:txBody>
      </p:sp>
      <p:sp>
        <p:nvSpPr>
          <p:cNvPr id="17" name="Text Box 15"/>
          <p:cNvSpPr txBox="1">
            <a:spLocks noChangeArrowheads="1"/>
          </p:cNvSpPr>
          <p:nvPr/>
        </p:nvSpPr>
        <p:spPr bwMode="auto">
          <a:xfrm>
            <a:off x="5348288" y="2667000"/>
            <a:ext cx="2125662" cy="338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600" b="1">
                <a:solidFill>
                  <a:srgbClr val="000000"/>
                </a:solidFill>
                <a:cs typeface="Arial" charset="0"/>
              </a:rPr>
              <a:t>Aquifer depletion</a:t>
            </a:r>
          </a:p>
        </p:txBody>
      </p:sp>
      <p:sp>
        <p:nvSpPr>
          <p:cNvPr id="18" name="Text Box 16"/>
          <p:cNvSpPr txBox="1">
            <a:spLocks noChangeArrowheads="1"/>
          </p:cNvSpPr>
          <p:nvPr/>
        </p:nvSpPr>
        <p:spPr bwMode="auto">
          <a:xfrm>
            <a:off x="1816100" y="2971800"/>
            <a:ext cx="1905000" cy="584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600" b="1" dirty="0">
                <a:solidFill>
                  <a:srgbClr val="000000"/>
                </a:solidFill>
                <a:cs typeface="Arial" charset="0"/>
              </a:rPr>
              <a:t>Integrated pest management</a:t>
            </a:r>
          </a:p>
        </p:txBody>
      </p:sp>
      <p:sp>
        <p:nvSpPr>
          <p:cNvPr id="19" name="Text Box 17"/>
          <p:cNvSpPr txBox="1">
            <a:spLocks noChangeArrowheads="1"/>
          </p:cNvSpPr>
          <p:nvPr/>
        </p:nvSpPr>
        <p:spPr bwMode="auto">
          <a:xfrm>
            <a:off x="5348288" y="3090863"/>
            <a:ext cx="1579562" cy="3381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600" b="1">
                <a:solidFill>
                  <a:srgbClr val="000000"/>
                </a:solidFill>
                <a:cs typeface="Arial" charset="0"/>
              </a:rPr>
              <a:t>Overgrazing</a:t>
            </a:r>
          </a:p>
        </p:txBody>
      </p:sp>
      <p:sp>
        <p:nvSpPr>
          <p:cNvPr id="20" name="Text Box 18"/>
          <p:cNvSpPr txBox="1">
            <a:spLocks noChangeArrowheads="1"/>
          </p:cNvSpPr>
          <p:nvPr/>
        </p:nvSpPr>
        <p:spPr bwMode="auto">
          <a:xfrm>
            <a:off x="1816100" y="3581400"/>
            <a:ext cx="2201863" cy="338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600" b="1">
                <a:solidFill>
                  <a:srgbClr val="000000"/>
                </a:solidFill>
                <a:cs typeface="Arial" charset="0"/>
              </a:rPr>
              <a:t>Efficient irrigation</a:t>
            </a:r>
          </a:p>
        </p:txBody>
      </p:sp>
      <p:sp>
        <p:nvSpPr>
          <p:cNvPr id="21" name="Text Box 19"/>
          <p:cNvSpPr txBox="1">
            <a:spLocks noChangeArrowheads="1"/>
          </p:cNvSpPr>
          <p:nvPr/>
        </p:nvSpPr>
        <p:spPr bwMode="auto">
          <a:xfrm>
            <a:off x="1816100" y="3962400"/>
            <a:ext cx="1960563" cy="338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600" b="1">
                <a:solidFill>
                  <a:srgbClr val="000000"/>
                </a:solidFill>
                <a:cs typeface="Arial" charset="0"/>
              </a:rPr>
              <a:t>Perennial crops</a:t>
            </a:r>
          </a:p>
        </p:txBody>
      </p:sp>
      <p:sp>
        <p:nvSpPr>
          <p:cNvPr id="22" name="Text Box 20"/>
          <p:cNvSpPr txBox="1">
            <a:spLocks noChangeArrowheads="1"/>
          </p:cNvSpPr>
          <p:nvPr/>
        </p:nvSpPr>
        <p:spPr bwMode="auto">
          <a:xfrm>
            <a:off x="5348288" y="3795713"/>
            <a:ext cx="2036762" cy="831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600" b="1" dirty="0">
                <a:solidFill>
                  <a:srgbClr val="000000"/>
                </a:solidFill>
                <a:cs typeface="Arial" charset="0"/>
              </a:rPr>
              <a:t>Loss of biodiversity and </a:t>
            </a:r>
            <a:r>
              <a:rPr lang="en-US" sz="1600" b="1" dirty="0" err="1">
                <a:solidFill>
                  <a:srgbClr val="000000"/>
                </a:solidFill>
                <a:cs typeface="Arial" charset="0"/>
              </a:rPr>
              <a:t>agrobiodiversity</a:t>
            </a:r>
            <a:endParaRPr lang="en-US" sz="1600" b="1" dirty="0">
              <a:solidFill>
                <a:srgbClr val="000000"/>
              </a:solidFill>
              <a:cs typeface="Arial" charset="0"/>
            </a:endParaRPr>
          </a:p>
        </p:txBody>
      </p:sp>
      <p:sp>
        <p:nvSpPr>
          <p:cNvPr id="23" name="Text Box 21"/>
          <p:cNvSpPr txBox="1">
            <a:spLocks noChangeArrowheads="1"/>
          </p:cNvSpPr>
          <p:nvPr/>
        </p:nvSpPr>
        <p:spPr bwMode="auto">
          <a:xfrm>
            <a:off x="1816100" y="4343400"/>
            <a:ext cx="1693863" cy="338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600" b="1">
                <a:solidFill>
                  <a:srgbClr val="000000"/>
                </a:solidFill>
                <a:cs typeface="Arial" charset="0"/>
              </a:rPr>
              <a:t>Crop rotation</a:t>
            </a:r>
          </a:p>
        </p:txBody>
      </p:sp>
      <p:sp>
        <p:nvSpPr>
          <p:cNvPr id="24" name="Text Box 22"/>
          <p:cNvSpPr txBox="1">
            <a:spLocks noChangeArrowheads="1"/>
          </p:cNvSpPr>
          <p:nvPr/>
        </p:nvSpPr>
        <p:spPr bwMode="auto">
          <a:xfrm>
            <a:off x="5348288" y="4716463"/>
            <a:ext cx="1833562" cy="339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600" b="1" dirty="0">
                <a:solidFill>
                  <a:srgbClr val="000000"/>
                </a:solidFill>
                <a:cs typeface="Arial" charset="0"/>
              </a:rPr>
              <a:t>Fossil fuel use</a:t>
            </a:r>
          </a:p>
        </p:txBody>
      </p:sp>
      <p:sp>
        <p:nvSpPr>
          <p:cNvPr id="25" name="Text Box 23"/>
          <p:cNvSpPr txBox="1">
            <a:spLocks noChangeArrowheads="1"/>
          </p:cNvSpPr>
          <p:nvPr/>
        </p:nvSpPr>
        <p:spPr bwMode="auto">
          <a:xfrm>
            <a:off x="5348288" y="3443288"/>
            <a:ext cx="1516062" cy="3381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600" b="1">
                <a:solidFill>
                  <a:srgbClr val="000000"/>
                </a:solidFill>
                <a:cs typeface="Arial" charset="0"/>
              </a:rPr>
              <a:t>Overfishing</a:t>
            </a:r>
          </a:p>
        </p:txBody>
      </p:sp>
      <p:sp>
        <p:nvSpPr>
          <p:cNvPr id="26" name="Text Box 24"/>
          <p:cNvSpPr txBox="1">
            <a:spLocks noChangeArrowheads="1"/>
          </p:cNvSpPr>
          <p:nvPr/>
        </p:nvSpPr>
        <p:spPr bwMode="auto">
          <a:xfrm>
            <a:off x="1816100" y="4724400"/>
            <a:ext cx="2133600" cy="584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600" b="1" dirty="0">
                <a:solidFill>
                  <a:srgbClr val="000000"/>
                </a:solidFill>
                <a:cs typeface="Arial" charset="0"/>
              </a:rPr>
              <a:t>Water-efficient crops</a:t>
            </a:r>
          </a:p>
        </p:txBody>
      </p:sp>
      <p:sp>
        <p:nvSpPr>
          <p:cNvPr id="27" name="Text Box 25"/>
          <p:cNvSpPr txBox="1">
            <a:spLocks noChangeArrowheads="1"/>
          </p:cNvSpPr>
          <p:nvPr/>
        </p:nvSpPr>
        <p:spPr bwMode="auto">
          <a:xfrm>
            <a:off x="5348288" y="5073650"/>
            <a:ext cx="2036762" cy="584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600" b="1">
                <a:solidFill>
                  <a:srgbClr val="000000"/>
                </a:solidFill>
                <a:cs typeface="Arial" charset="0"/>
              </a:rPr>
              <a:t>Greenhouse gas emissions</a:t>
            </a:r>
          </a:p>
        </p:txBody>
      </p:sp>
      <p:sp>
        <p:nvSpPr>
          <p:cNvPr id="28" name="Text Box 26"/>
          <p:cNvSpPr txBox="1">
            <a:spLocks noChangeArrowheads="1"/>
          </p:cNvSpPr>
          <p:nvPr/>
        </p:nvSpPr>
        <p:spPr bwMode="auto">
          <a:xfrm>
            <a:off x="1816100" y="5334000"/>
            <a:ext cx="2151063" cy="338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600" b="1">
                <a:solidFill>
                  <a:srgbClr val="000000"/>
                </a:solidFill>
                <a:cs typeface="Arial" charset="0"/>
              </a:rPr>
              <a:t>Soil conservation</a:t>
            </a:r>
          </a:p>
        </p:txBody>
      </p:sp>
      <p:sp>
        <p:nvSpPr>
          <p:cNvPr id="29" name="Text Box 27"/>
          <p:cNvSpPr txBox="1">
            <a:spLocks noChangeArrowheads="1"/>
          </p:cNvSpPr>
          <p:nvPr/>
        </p:nvSpPr>
        <p:spPr bwMode="auto">
          <a:xfrm>
            <a:off x="5348288" y="5722938"/>
            <a:ext cx="1782762" cy="8302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600" b="1">
                <a:solidFill>
                  <a:srgbClr val="000000"/>
                </a:solidFill>
                <a:cs typeface="Arial" charset="0"/>
              </a:rPr>
              <a:t>Subsidies for unsustainable farming</a:t>
            </a:r>
          </a:p>
        </p:txBody>
      </p:sp>
      <p:sp>
        <p:nvSpPr>
          <p:cNvPr id="30" name="Text Box 28"/>
          <p:cNvSpPr txBox="1">
            <a:spLocks noChangeArrowheads="1"/>
          </p:cNvSpPr>
          <p:nvPr/>
        </p:nvSpPr>
        <p:spPr bwMode="auto">
          <a:xfrm>
            <a:off x="1816100" y="5715000"/>
            <a:ext cx="2057400" cy="830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600" b="1">
                <a:solidFill>
                  <a:srgbClr val="000000"/>
                </a:solidFill>
                <a:cs typeface="Arial" charset="0"/>
              </a:rPr>
              <a:t>Subsidies for sustainable farming</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12p309_f34_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5288" y="103188"/>
            <a:ext cx="5813425" cy="665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7747000" y="6584950"/>
            <a:ext cx="1397000" cy="268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cs typeface="Arial" charset="0"/>
              </a:rPr>
              <a:t>Fig. 12-34, p. 309</a:t>
            </a:r>
          </a:p>
        </p:txBody>
      </p:sp>
      <p:sp>
        <p:nvSpPr>
          <p:cNvPr id="7" name="Text Box 5"/>
          <p:cNvSpPr txBox="1">
            <a:spLocks noChangeArrowheads="1"/>
          </p:cNvSpPr>
          <p:nvPr/>
        </p:nvSpPr>
        <p:spPr bwMode="auto">
          <a:xfrm>
            <a:off x="1676400" y="150813"/>
            <a:ext cx="4124325"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chemeClr val="bg1"/>
                </a:solidFill>
              </a:rPr>
              <a:t>Solutions</a:t>
            </a:r>
          </a:p>
        </p:txBody>
      </p:sp>
      <p:sp>
        <p:nvSpPr>
          <p:cNvPr id="8" name="Text Box 6"/>
          <p:cNvSpPr txBox="1">
            <a:spLocks noChangeArrowheads="1"/>
          </p:cNvSpPr>
          <p:nvPr/>
        </p:nvSpPr>
        <p:spPr bwMode="auto">
          <a:xfrm>
            <a:off x="1676400" y="531813"/>
            <a:ext cx="2074863" cy="3381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600" b="1" dirty="0">
                <a:solidFill>
                  <a:srgbClr val="325134"/>
                </a:solidFill>
                <a:cs typeface="Arial" charset="0"/>
              </a:rPr>
              <a:t>Organic Farming</a:t>
            </a:r>
          </a:p>
        </p:txBody>
      </p:sp>
      <p:sp>
        <p:nvSpPr>
          <p:cNvPr id="9" name="Text Box 7"/>
          <p:cNvSpPr txBox="1">
            <a:spLocks noChangeArrowheads="1"/>
          </p:cNvSpPr>
          <p:nvPr/>
        </p:nvSpPr>
        <p:spPr bwMode="auto">
          <a:xfrm>
            <a:off x="1676400" y="928688"/>
            <a:ext cx="3429000" cy="3381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Clr>
                <a:srgbClr val="008000"/>
              </a:buClr>
              <a:buFont typeface="Wingdings" charset="0"/>
              <a:buChar char="§"/>
              <a:defRPr/>
            </a:pPr>
            <a:r>
              <a:rPr lang="en-US" sz="1600" b="1" dirty="0">
                <a:solidFill>
                  <a:srgbClr val="000000"/>
                </a:solidFill>
                <a:cs typeface="Arial" charset="0"/>
              </a:rPr>
              <a:t> Improves soil fertility</a:t>
            </a:r>
          </a:p>
        </p:txBody>
      </p:sp>
      <p:sp>
        <p:nvSpPr>
          <p:cNvPr id="10" name="Text Box 8"/>
          <p:cNvSpPr txBox="1">
            <a:spLocks noChangeArrowheads="1"/>
          </p:cNvSpPr>
          <p:nvPr/>
        </p:nvSpPr>
        <p:spPr bwMode="auto">
          <a:xfrm>
            <a:off x="1676400" y="1349375"/>
            <a:ext cx="3429000" cy="338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Clr>
                <a:srgbClr val="008000"/>
              </a:buClr>
              <a:buFont typeface="Wingdings" charset="0"/>
              <a:buChar char="§"/>
              <a:defRPr/>
            </a:pPr>
            <a:r>
              <a:rPr lang="en-US" sz="1600" b="1">
                <a:solidFill>
                  <a:srgbClr val="000000"/>
                </a:solidFill>
                <a:cs typeface="Arial" charset="0"/>
              </a:rPr>
              <a:t> Reduces soil erosion</a:t>
            </a:r>
          </a:p>
        </p:txBody>
      </p:sp>
      <p:sp>
        <p:nvSpPr>
          <p:cNvPr id="11" name="Text Box 9"/>
          <p:cNvSpPr txBox="1">
            <a:spLocks noChangeArrowheads="1"/>
          </p:cNvSpPr>
          <p:nvPr/>
        </p:nvSpPr>
        <p:spPr bwMode="auto">
          <a:xfrm>
            <a:off x="1676400" y="1768475"/>
            <a:ext cx="3178175" cy="584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174625" indent="-174625">
              <a:defRPr>
                <a:solidFill>
                  <a:schemeClr val="tx1"/>
                </a:solidFill>
                <a:latin typeface="Arial" charset="0"/>
                <a:ea typeface="ＭＳ Ｐゴシック" charset="0"/>
                <a:cs typeface="Arial" charset="0"/>
              </a:defRPr>
            </a:lvl1pPr>
            <a:lvl2pPr>
              <a:defRPr>
                <a:solidFill>
                  <a:schemeClr val="tx1"/>
                </a:solidFill>
                <a:latin typeface="Arial" charset="0"/>
                <a:ea typeface="Arial" charset="0"/>
                <a:cs typeface="Arial" charset="0"/>
              </a:defRPr>
            </a:lvl2pPr>
            <a:lvl3pPr>
              <a:defRPr>
                <a:solidFill>
                  <a:schemeClr val="tx1"/>
                </a:solidFill>
                <a:latin typeface="Arial" charset="0"/>
                <a:ea typeface="Arial" charset="0"/>
                <a:cs typeface="Arial" charset="0"/>
              </a:defRPr>
            </a:lvl3pPr>
            <a:lvl4pPr>
              <a:defRPr>
                <a:solidFill>
                  <a:schemeClr val="tx1"/>
                </a:solidFill>
                <a:latin typeface="Arial" charset="0"/>
                <a:ea typeface="Arial" charset="0"/>
                <a:cs typeface="Arial" charset="0"/>
              </a:defRPr>
            </a:lvl4pPr>
            <a:lvl5pPr>
              <a:defRPr>
                <a:solidFill>
                  <a:schemeClr val="tx1"/>
                </a:solidFill>
                <a:latin typeface="Arial" charset="0"/>
                <a:ea typeface="Arial" charset="0"/>
                <a:cs typeface="Arial" charset="0"/>
              </a:defRPr>
            </a:lvl5pPr>
            <a:lvl6pPr fontAlgn="base">
              <a:spcBef>
                <a:spcPct val="0"/>
              </a:spcBef>
              <a:spcAft>
                <a:spcPct val="0"/>
              </a:spcAft>
              <a:defRPr>
                <a:solidFill>
                  <a:schemeClr val="tx1"/>
                </a:solidFill>
                <a:latin typeface="Arial" charset="0"/>
                <a:ea typeface="Arial" charset="0"/>
                <a:cs typeface="Arial" charset="0"/>
              </a:defRPr>
            </a:lvl6pPr>
            <a:lvl7pPr fontAlgn="base">
              <a:spcBef>
                <a:spcPct val="0"/>
              </a:spcBef>
              <a:spcAft>
                <a:spcPct val="0"/>
              </a:spcAft>
              <a:defRPr>
                <a:solidFill>
                  <a:schemeClr val="tx1"/>
                </a:solidFill>
                <a:latin typeface="Arial" charset="0"/>
                <a:ea typeface="Arial" charset="0"/>
                <a:cs typeface="Arial" charset="0"/>
              </a:defRPr>
            </a:lvl7pPr>
            <a:lvl8pPr fontAlgn="base">
              <a:spcBef>
                <a:spcPct val="0"/>
              </a:spcBef>
              <a:spcAft>
                <a:spcPct val="0"/>
              </a:spcAft>
              <a:defRPr>
                <a:solidFill>
                  <a:schemeClr val="tx1"/>
                </a:solidFill>
                <a:latin typeface="Arial" charset="0"/>
                <a:ea typeface="Arial" charset="0"/>
                <a:cs typeface="Arial" charset="0"/>
              </a:defRPr>
            </a:lvl8pPr>
            <a:lvl9pPr fontAlgn="base">
              <a:spcBef>
                <a:spcPct val="0"/>
              </a:spcBef>
              <a:spcAft>
                <a:spcPct val="0"/>
              </a:spcAft>
              <a:defRPr>
                <a:solidFill>
                  <a:schemeClr val="tx1"/>
                </a:solidFill>
                <a:latin typeface="Arial" charset="0"/>
                <a:ea typeface="Arial" charset="0"/>
                <a:cs typeface="Arial" charset="0"/>
              </a:defRPr>
            </a:lvl9pPr>
          </a:lstStyle>
          <a:p>
            <a:pPr>
              <a:buClr>
                <a:srgbClr val="008000"/>
              </a:buClr>
              <a:buFont typeface="Wingdings" charset="0"/>
              <a:buChar char="§"/>
              <a:defRPr/>
            </a:pPr>
            <a:r>
              <a:rPr lang="en-US" sz="1600" b="1" dirty="0">
                <a:solidFill>
                  <a:srgbClr val="000000"/>
                </a:solidFill>
              </a:rPr>
              <a:t>Retains more water in soil during drought years</a:t>
            </a:r>
          </a:p>
        </p:txBody>
      </p:sp>
      <p:sp>
        <p:nvSpPr>
          <p:cNvPr id="12" name="Text Box 10"/>
          <p:cNvSpPr txBox="1">
            <a:spLocks noChangeArrowheads="1"/>
          </p:cNvSpPr>
          <p:nvPr/>
        </p:nvSpPr>
        <p:spPr bwMode="auto">
          <a:xfrm>
            <a:off x="1676400" y="2468563"/>
            <a:ext cx="3384550" cy="584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174625" indent="-174625">
              <a:defRPr>
                <a:solidFill>
                  <a:schemeClr val="tx1"/>
                </a:solidFill>
                <a:latin typeface="Arial" charset="0"/>
                <a:ea typeface="ＭＳ Ｐゴシック" charset="0"/>
                <a:cs typeface="Arial" charset="0"/>
              </a:defRPr>
            </a:lvl1pPr>
            <a:lvl2pPr>
              <a:defRPr>
                <a:solidFill>
                  <a:schemeClr val="tx1"/>
                </a:solidFill>
                <a:latin typeface="Arial" charset="0"/>
                <a:ea typeface="Arial" charset="0"/>
                <a:cs typeface="Arial" charset="0"/>
              </a:defRPr>
            </a:lvl2pPr>
            <a:lvl3pPr>
              <a:defRPr>
                <a:solidFill>
                  <a:schemeClr val="tx1"/>
                </a:solidFill>
                <a:latin typeface="Arial" charset="0"/>
                <a:ea typeface="Arial" charset="0"/>
                <a:cs typeface="Arial" charset="0"/>
              </a:defRPr>
            </a:lvl3pPr>
            <a:lvl4pPr>
              <a:defRPr>
                <a:solidFill>
                  <a:schemeClr val="tx1"/>
                </a:solidFill>
                <a:latin typeface="Arial" charset="0"/>
                <a:ea typeface="Arial" charset="0"/>
                <a:cs typeface="Arial" charset="0"/>
              </a:defRPr>
            </a:lvl4pPr>
            <a:lvl5pPr>
              <a:defRPr>
                <a:solidFill>
                  <a:schemeClr val="tx1"/>
                </a:solidFill>
                <a:latin typeface="Arial" charset="0"/>
                <a:ea typeface="Arial" charset="0"/>
                <a:cs typeface="Arial" charset="0"/>
              </a:defRPr>
            </a:lvl5pPr>
            <a:lvl6pPr fontAlgn="base">
              <a:spcBef>
                <a:spcPct val="0"/>
              </a:spcBef>
              <a:spcAft>
                <a:spcPct val="0"/>
              </a:spcAft>
              <a:defRPr>
                <a:solidFill>
                  <a:schemeClr val="tx1"/>
                </a:solidFill>
                <a:latin typeface="Arial" charset="0"/>
                <a:ea typeface="Arial" charset="0"/>
                <a:cs typeface="Arial" charset="0"/>
              </a:defRPr>
            </a:lvl6pPr>
            <a:lvl7pPr fontAlgn="base">
              <a:spcBef>
                <a:spcPct val="0"/>
              </a:spcBef>
              <a:spcAft>
                <a:spcPct val="0"/>
              </a:spcAft>
              <a:defRPr>
                <a:solidFill>
                  <a:schemeClr val="tx1"/>
                </a:solidFill>
                <a:latin typeface="Arial" charset="0"/>
                <a:ea typeface="Arial" charset="0"/>
                <a:cs typeface="Arial" charset="0"/>
              </a:defRPr>
            </a:lvl7pPr>
            <a:lvl8pPr fontAlgn="base">
              <a:spcBef>
                <a:spcPct val="0"/>
              </a:spcBef>
              <a:spcAft>
                <a:spcPct val="0"/>
              </a:spcAft>
              <a:defRPr>
                <a:solidFill>
                  <a:schemeClr val="tx1"/>
                </a:solidFill>
                <a:latin typeface="Arial" charset="0"/>
                <a:ea typeface="Arial" charset="0"/>
                <a:cs typeface="Arial" charset="0"/>
              </a:defRPr>
            </a:lvl8pPr>
            <a:lvl9pPr fontAlgn="base">
              <a:spcBef>
                <a:spcPct val="0"/>
              </a:spcBef>
              <a:spcAft>
                <a:spcPct val="0"/>
              </a:spcAft>
              <a:defRPr>
                <a:solidFill>
                  <a:schemeClr val="tx1"/>
                </a:solidFill>
                <a:latin typeface="Arial" charset="0"/>
                <a:ea typeface="Arial" charset="0"/>
                <a:cs typeface="Arial" charset="0"/>
              </a:defRPr>
            </a:lvl9pPr>
          </a:lstStyle>
          <a:p>
            <a:pPr>
              <a:buClr>
                <a:srgbClr val="008000"/>
              </a:buClr>
              <a:buFont typeface="Wingdings" charset="0"/>
              <a:buChar char="§"/>
              <a:defRPr/>
            </a:pPr>
            <a:r>
              <a:rPr lang="en-US" sz="1600" b="1">
                <a:solidFill>
                  <a:srgbClr val="000000"/>
                </a:solidFill>
              </a:rPr>
              <a:t>Uses about 30% less energy per unit of yield</a:t>
            </a:r>
          </a:p>
        </p:txBody>
      </p:sp>
      <p:sp>
        <p:nvSpPr>
          <p:cNvPr id="13" name="Text Box 11"/>
          <p:cNvSpPr txBox="1">
            <a:spLocks noChangeArrowheads="1"/>
          </p:cNvSpPr>
          <p:nvPr/>
        </p:nvSpPr>
        <p:spPr bwMode="auto">
          <a:xfrm>
            <a:off x="1676400" y="3154363"/>
            <a:ext cx="3124200" cy="3381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Clr>
                <a:srgbClr val="008000"/>
              </a:buClr>
              <a:buFont typeface="Wingdings" charset="0"/>
              <a:buChar char="§"/>
              <a:defRPr/>
            </a:pPr>
            <a:r>
              <a:rPr lang="en-US" sz="1600" b="1" dirty="0">
                <a:solidFill>
                  <a:srgbClr val="000000"/>
                </a:solidFill>
                <a:cs typeface="Arial" charset="0"/>
              </a:rPr>
              <a:t> Lowers CO</a:t>
            </a:r>
            <a:r>
              <a:rPr lang="en-US" sz="1600" b="1" baseline="-25000" dirty="0">
                <a:solidFill>
                  <a:srgbClr val="000000"/>
                </a:solidFill>
                <a:cs typeface="Arial" charset="0"/>
              </a:rPr>
              <a:t>2</a:t>
            </a:r>
            <a:r>
              <a:rPr lang="en-US" sz="1600" b="1" dirty="0">
                <a:solidFill>
                  <a:srgbClr val="000000"/>
                </a:solidFill>
                <a:cs typeface="Arial" charset="0"/>
              </a:rPr>
              <a:t> emissions</a:t>
            </a:r>
          </a:p>
        </p:txBody>
      </p:sp>
      <p:sp>
        <p:nvSpPr>
          <p:cNvPr id="14" name="Text Box 12"/>
          <p:cNvSpPr txBox="1">
            <a:spLocks noChangeArrowheads="1"/>
          </p:cNvSpPr>
          <p:nvPr/>
        </p:nvSpPr>
        <p:spPr bwMode="auto">
          <a:xfrm>
            <a:off x="1676400" y="3581400"/>
            <a:ext cx="3092450" cy="584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174625" indent="-174625">
              <a:defRPr>
                <a:solidFill>
                  <a:schemeClr val="tx1"/>
                </a:solidFill>
                <a:latin typeface="Arial" charset="0"/>
                <a:ea typeface="ＭＳ Ｐゴシック" charset="0"/>
                <a:cs typeface="Arial" charset="0"/>
              </a:defRPr>
            </a:lvl1pPr>
            <a:lvl2pPr>
              <a:defRPr>
                <a:solidFill>
                  <a:schemeClr val="tx1"/>
                </a:solidFill>
                <a:latin typeface="Arial" charset="0"/>
                <a:ea typeface="Arial" charset="0"/>
                <a:cs typeface="Arial" charset="0"/>
              </a:defRPr>
            </a:lvl2pPr>
            <a:lvl3pPr>
              <a:defRPr>
                <a:solidFill>
                  <a:schemeClr val="tx1"/>
                </a:solidFill>
                <a:latin typeface="Arial" charset="0"/>
                <a:ea typeface="Arial" charset="0"/>
                <a:cs typeface="Arial" charset="0"/>
              </a:defRPr>
            </a:lvl3pPr>
            <a:lvl4pPr>
              <a:defRPr>
                <a:solidFill>
                  <a:schemeClr val="tx1"/>
                </a:solidFill>
                <a:latin typeface="Arial" charset="0"/>
                <a:ea typeface="Arial" charset="0"/>
                <a:cs typeface="Arial" charset="0"/>
              </a:defRPr>
            </a:lvl4pPr>
            <a:lvl5pPr>
              <a:defRPr>
                <a:solidFill>
                  <a:schemeClr val="tx1"/>
                </a:solidFill>
                <a:latin typeface="Arial" charset="0"/>
                <a:ea typeface="Arial" charset="0"/>
                <a:cs typeface="Arial" charset="0"/>
              </a:defRPr>
            </a:lvl5pPr>
            <a:lvl6pPr fontAlgn="base">
              <a:spcBef>
                <a:spcPct val="0"/>
              </a:spcBef>
              <a:spcAft>
                <a:spcPct val="0"/>
              </a:spcAft>
              <a:defRPr>
                <a:solidFill>
                  <a:schemeClr val="tx1"/>
                </a:solidFill>
                <a:latin typeface="Arial" charset="0"/>
                <a:ea typeface="Arial" charset="0"/>
                <a:cs typeface="Arial" charset="0"/>
              </a:defRPr>
            </a:lvl6pPr>
            <a:lvl7pPr fontAlgn="base">
              <a:spcBef>
                <a:spcPct val="0"/>
              </a:spcBef>
              <a:spcAft>
                <a:spcPct val="0"/>
              </a:spcAft>
              <a:defRPr>
                <a:solidFill>
                  <a:schemeClr val="tx1"/>
                </a:solidFill>
                <a:latin typeface="Arial" charset="0"/>
                <a:ea typeface="Arial" charset="0"/>
                <a:cs typeface="Arial" charset="0"/>
              </a:defRPr>
            </a:lvl7pPr>
            <a:lvl8pPr fontAlgn="base">
              <a:spcBef>
                <a:spcPct val="0"/>
              </a:spcBef>
              <a:spcAft>
                <a:spcPct val="0"/>
              </a:spcAft>
              <a:defRPr>
                <a:solidFill>
                  <a:schemeClr val="tx1"/>
                </a:solidFill>
                <a:latin typeface="Arial" charset="0"/>
                <a:ea typeface="Arial" charset="0"/>
                <a:cs typeface="Arial" charset="0"/>
              </a:defRPr>
            </a:lvl8pPr>
            <a:lvl9pPr fontAlgn="base">
              <a:spcBef>
                <a:spcPct val="0"/>
              </a:spcBef>
              <a:spcAft>
                <a:spcPct val="0"/>
              </a:spcAft>
              <a:defRPr>
                <a:solidFill>
                  <a:schemeClr val="tx1"/>
                </a:solidFill>
                <a:latin typeface="Arial" charset="0"/>
                <a:ea typeface="Arial" charset="0"/>
                <a:cs typeface="Arial" charset="0"/>
              </a:defRPr>
            </a:lvl9pPr>
          </a:lstStyle>
          <a:p>
            <a:pPr>
              <a:buClr>
                <a:srgbClr val="008000"/>
              </a:buClr>
              <a:buFont typeface="Wingdings" charset="0"/>
              <a:buChar char="§"/>
              <a:defRPr/>
            </a:pPr>
            <a:r>
              <a:rPr lang="en-US" sz="1600" b="1">
                <a:solidFill>
                  <a:srgbClr val="000000"/>
                </a:solidFill>
              </a:rPr>
              <a:t>Reduces water pollution by recycling livestock wastes</a:t>
            </a:r>
          </a:p>
        </p:txBody>
      </p:sp>
      <p:sp>
        <p:nvSpPr>
          <p:cNvPr id="15" name="Text Box 13"/>
          <p:cNvSpPr txBox="1">
            <a:spLocks noChangeArrowheads="1"/>
          </p:cNvSpPr>
          <p:nvPr/>
        </p:nvSpPr>
        <p:spPr bwMode="auto">
          <a:xfrm>
            <a:off x="1676400" y="4540250"/>
            <a:ext cx="3263900" cy="584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174625" indent="-174625">
              <a:defRPr>
                <a:solidFill>
                  <a:schemeClr val="tx1"/>
                </a:solidFill>
                <a:latin typeface="Arial" charset="0"/>
                <a:ea typeface="ＭＳ Ｐゴシック" charset="0"/>
                <a:cs typeface="Arial" charset="0"/>
              </a:defRPr>
            </a:lvl1pPr>
            <a:lvl2pPr>
              <a:defRPr>
                <a:solidFill>
                  <a:schemeClr val="tx1"/>
                </a:solidFill>
                <a:latin typeface="Arial" charset="0"/>
                <a:ea typeface="Arial" charset="0"/>
                <a:cs typeface="Arial" charset="0"/>
              </a:defRPr>
            </a:lvl2pPr>
            <a:lvl3pPr>
              <a:defRPr>
                <a:solidFill>
                  <a:schemeClr val="tx1"/>
                </a:solidFill>
                <a:latin typeface="Arial" charset="0"/>
                <a:ea typeface="Arial" charset="0"/>
                <a:cs typeface="Arial" charset="0"/>
              </a:defRPr>
            </a:lvl3pPr>
            <a:lvl4pPr>
              <a:defRPr>
                <a:solidFill>
                  <a:schemeClr val="tx1"/>
                </a:solidFill>
                <a:latin typeface="Arial" charset="0"/>
                <a:ea typeface="Arial" charset="0"/>
                <a:cs typeface="Arial" charset="0"/>
              </a:defRPr>
            </a:lvl4pPr>
            <a:lvl5pPr>
              <a:defRPr>
                <a:solidFill>
                  <a:schemeClr val="tx1"/>
                </a:solidFill>
                <a:latin typeface="Arial" charset="0"/>
                <a:ea typeface="Arial" charset="0"/>
                <a:cs typeface="Arial" charset="0"/>
              </a:defRPr>
            </a:lvl5pPr>
            <a:lvl6pPr fontAlgn="base">
              <a:spcBef>
                <a:spcPct val="0"/>
              </a:spcBef>
              <a:spcAft>
                <a:spcPct val="0"/>
              </a:spcAft>
              <a:defRPr>
                <a:solidFill>
                  <a:schemeClr val="tx1"/>
                </a:solidFill>
                <a:latin typeface="Arial" charset="0"/>
                <a:ea typeface="Arial" charset="0"/>
                <a:cs typeface="Arial" charset="0"/>
              </a:defRPr>
            </a:lvl6pPr>
            <a:lvl7pPr fontAlgn="base">
              <a:spcBef>
                <a:spcPct val="0"/>
              </a:spcBef>
              <a:spcAft>
                <a:spcPct val="0"/>
              </a:spcAft>
              <a:defRPr>
                <a:solidFill>
                  <a:schemeClr val="tx1"/>
                </a:solidFill>
                <a:latin typeface="Arial" charset="0"/>
                <a:ea typeface="Arial" charset="0"/>
                <a:cs typeface="Arial" charset="0"/>
              </a:defRPr>
            </a:lvl7pPr>
            <a:lvl8pPr fontAlgn="base">
              <a:spcBef>
                <a:spcPct val="0"/>
              </a:spcBef>
              <a:spcAft>
                <a:spcPct val="0"/>
              </a:spcAft>
              <a:defRPr>
                <a:solidFill>
                  <a:schemeClr val="tx1"/>
                </a:solidFill>
                <a:latin typeface="Arial" charset="0"/>
                <a:ea typeface="Arial" charset="0"/>
                <a:cs typeface="Arial" charset="0"/>
              </a:defRPr>
            </a:lvl8pPr>
            <a:lvl9pPr fontAlgn="base">
              <a:spcBef>
                <a:spcPct val="0"/>
              </a:spcBef>
              <a:spcAft>
                <a:spcPct val="0"/>
              </a:spcAft>
              <a:defRPr>
                <a:solidFill>
                  <a:schemeClr val="tx1"/>
                </a:solidFill>
                <a:latin typeface="Arial" charset="0"/>
                <a:ea typeface="Arial" charset="0"/>
                <a:cs typeface="Arial" charset="0"/>
              </a:defRPr>
            </a:lvl9pPr>
          </a:lstStyle>
          <a:p>
            <a:pPr>
              <a:buClr>
                <a:srgbClr val="008000"/>
              </a:buClr>
              <a:buFont typeface="Wingdings" charset="0"/>
              <a:buChar char="§"/>
              <a:defRPr/>
            </a:pPr>
            <a:r>
              <a:rPr lang="en-US" sz="1600" b="1">
                <a:solidFill>
                  <a:srgbClr val="000000"/>
                </a:solidFill>
              </a:rPr>
              <a:t>Eliminates pollution from pesticides</a:t>
            </a:r>
          </a:p>
        </p:txBody>
      </p:sp>
      <p:sp>
        <p:nvSpPr>
          <p:cNvPr id="16" name="Text Box 14"/>
          <p:cNvSpPr txBox="1">
            <a:spLocks noChangeArrowheads="1"/>
          </p:cNvSpPr>
          <p:nvPr/>
        </p:nvSpPr>
        <p:spPr bwMode="auto">
          <a:xfrm>
            <a:off x="1676400" y="5256213"/>
            <a:ext cx="3200400" cy="584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174625" indent="-174625">
              <a:defRPr>
                <a:solidFill>
                  <a:schemeClr val="tx1"/>
                </a:solidFill>
                <a:latin typeface="Arial" charset="0"/>
                <a:ea typeface="ＭＳ Ｐゴシック" charset="0"/>
                <a:cs typeface="Arial" charset="0"/>
              </a:defRPr>
            </a:lvl1pPr>
            <a:lvl2pPr>
              <a:defRPr>
                <a:solidFill>
                  <a:schemeClr val="tx1"/>
                </a:solidFill>
                <a:latin typeface="Arial" charset="0"/>
                <a:ea typeface="Arial" charset="0"/>
                <a:cs typeface="Arial" charset="0"/>
              </a:defRPr>
            </a:lvl2pPr>
            <a:lvl3pPr>
              <a:defRPr>
                <a:solidFill>
                  <a:schemeClr val="tx1"/>
                </a:solidFill>
                <a:latin typeface="Arial" charset="0"/>
                <a:ea typeface="Arial" charset="0"/>
                <a:cs typeface="Arial" charset="0"/>
              </a:defRPr>
            </a:lvl3pPr>
            <a:lvl4pPr>
              <a:defRPr>
                <a:solidFill>
                  <a:schemeClr val="tx1"/>
                </a:solidFill>
                <a:latin typeface="Arial" charset="0"/>
                <a:ea typeface="Arial" charset="0"/>
                <a:cs typeface="Arial" charset="0"/>
              </a:defRPr>
            </a:lvl4pPr>
            <a:lvl5pPr>
              <a:defRPr>
                <a:solidFill>
                  <a:schemeClr val="tx1"/>
                </a:solidFill>
                <a:latin typeface="Arial" charset="0"/>
                <a:ea typeface="Arial" charset="0"/>
                <a:cs typeface="Arial" charset="0"/>
              </a:defRPr>
            </a:lvl5pPr>
            <a:lvl6pPr fontAlgn="base">
              <a:spcBef>
                <a:spcPct val="0"/>
              </a:spcBef>
              <a:spcAft>
                <a:spcPct val="0"/>
              </a:spcAft>
              <a:defRPr>
                <a:solidFill>
                  <a:schemeClr val="tx1"/>
                </a:solidFill>
                <a:latin typeface="Arial" charset="0"/>
                <a:ea typeface="Arial" charset="0"/>
                <a:cs typeface="Arial" charset="0"/>
              </a:defRPr>
            </a:lvl6pPr>
            <a:lvl7pPr fontAlgn="base">
              <a:spcBef>
                <a:spcPct val="0"/>
              </a:spcBef>
              <a:spcAft>
                <a:spcPct val="0"/>
              </a:spcAft>
              <a:defRPr>
                <a:solidFill>
                  <a:schemeClr val="tx1"/>
                </a:solidFill>
                <a:latin typeface="Arial" charset="0"/>
                <a:ea typeface="Arial" charset="0"/>
                <a:cs typeface="Arial" charset="0"/>
              </a:defRPr>
            </a:lvl7pPr>
            <a:lvl8pPr fontAlgn="base">
              <a:spcBef>
                <a:spcPct val="0"/>
              </a:spcBef>
              <a:spcAft>
                <a:spcPct val="0"/>
              </a:spcAft>
              <a:defRPr>
                <a:solidFill>
                  <a:schemeClr val="tx1"/>
                </a:solidFill>
                <a:latin typeface="Arial" charset="0"/>
                <a:ea typeface="Arial" charset="0"/>
                <a:cs typeface="Arial" charset="0"/>
              </a:defRPr>
            </a:lvl8pPr>
            <a:lvl9pPr fontAlgn="base">
              <a:spcBef>
                <a:spcPct val="0"/>
              </a:spcBef>
              <a:spcAft>
                <a:spcPct val="0"/>
              </a:spcAft>
              <a:defRPr>
                <a:solidFill>
                  <a:schemeClr val="tx1"/>
                </a:solidFill>
                <a:latin typeface="Arial" charset="0"/>
                <a:ea typeface="Arial" charset="0"/>
                <a:cs typeface="Arial" charset="0"/>
              </a:defRPr>
            </a:lvl9pPr>
          </a:lstStyle>
          <a:p>
            <a:pPr>
              <a:buClr>
                <a:srgbClr val="008000"/>
              </a:buClr>
              <a:buFont typeface="Wingdings" charset="0"/>
              <a:buChar char="§"/>
              <a:defRPr/>
            </a:pPr>
            <a:r>
              <a:rPr lang="en-US" sz="1600" b="1">
                <a:solidFill>
                  <a:srgbClr val="000000"/>
                </a:solidFill>
              </a:rPr>
              <a:t>Increases biodiversity above and below ground</a:t>
            </a:r>
          </a:p>
        </p:txBody>
      </p:sp>
      <p:sp>
        <p:nvSpPr>
          <p:cNvPr id="17" name="Text Box 15"/>
          <p:cNvSpPr txBox="1">
            <a:spLocks noChangeArrowheads="1"/>
          </p:cNvSpPr>
          <p:nvPr/>
        </p:nvSpPr>
        <p:spPr bwMode="auto">
          <a:xfrm>
            <a:off x="1676400" y="5943600"/>
            <a:ext cx="3429000" cy="584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174625" indent="-174625">
              <a:defRPr>
                <a:solidFill>
                  <a:schemeClr val="tx1"/>
                </a:solidFill>
                <a:latin typeface="Arial" charset="0"/>
                <a:ea typeface="ＭＳ Ｐゴシック" charset="0"/>
                <a:cs typeface="Arial" charset="0"/>
              </a:defRPr>
            </a:lvl1pPr>
            <a:lvl2pPr>
              <a:defRPr>
                <a:solidFill>
                  <a:schemeClr val="tx1"/>
                </a:solidFill>
                <a:latin typeface="Arial" charset="0"/>
                <a:ea typeface="Arial" charset="0"/>
                <a:cs typeface="Arial" charset="0"/>
              </a:defRPr>
            </a:lvl2pPr>
            <a:lvl3pPr>
              <a:defRPr>
                <a:solidFill>
                  <a:schemeClr val="tx1"/>
                </a:solidFill>
                <a:latin typeface="Arial" charset="0"/>
                <a:ea typeface="Arial" charset="0"/>
                <a:cs typeface="Arial" charset="0"/>
              </a:defRPr>
            </a:lvl3pPr>
            <a:lvl4pPr>
              <a:defRPr>
                <a:solidFill>
                  <a:schemeClr val="tx1"/>
                </a:solidFill>
                <a:latin typeface="Arial" charset="0"/>
                <a:ea typeface="Arial" charset="0"/>
                <a:cs typeface="Arial" charset="0"/>
              </a:defRPr>
            </a:lvl4pPr>
            <a:lvl5pPr>
              <a:defRPr>
                <a:solidFill>
                  <a:schemeClr val="tx1"/>
                </a:solidFill>
                <a:latin typeface="Arial" charset="0"/>
                <a:ea typeface="Arial" charset="0"/>
                <a:cs typeface="Arial" charset="0"/>
              </a:defRPr>
            </a:lvl5pPr>
            <a:lvl6pPr fontAlgn="base">
              <a:spcBef>
                <a:spcPct val="0"/>
              </a:spcBef>
              <a:spcAft>
                <a:spcPct val="0"/>
              </a:spcAft>
              <a:defRPr>
                <a:solidFill>
                  <a:schemeClr val="tx1"/>
                </a:solidFill>
                <a:latin typeface="Arial" charset="0"/>
                <a:ea typeface="Arial" charset="0"/>
                <a:cs typeface="Arial" charset="0"/>
              </a:defRPr>
            </a:lvl6pPr>
            <a:lvl7pPr fontAlgn="base">
              <a:spcBef>
                <a:spcPct val="0"/>
              </a:spcBef>
              <a:spcAft>
                <a:spcPct val="0"/>
              </a:spcAft>
              <a:defRPr>
                <a:solidFill>
                  <a:schemeClr val="tx1"/>
                </a:solidFill>
                <a:latin typeface="Arial" charset="0"/>
                <a:ea typeface="Arial" charset="0"/>
                <a:cs typeface="Arial" charset="0"/>
              </a:defRPr>
            </a:lvl7pPr>
            <a:lvl8pPr fontAlgn="base">
              <a:spcBef>
                <a:spcPct val="0"/>
              </a:spcBef>
              <a:spcAft>
                <a:spcPct val="0"/>
              </a:spcAft>
              <a:defRPr>
                <a:solidFill>
                  <a:schemeClr val="tx1"/>
                </a:solidFill>
                <a:latin typeface="Arial" charset="0"/>
                <a:ea typeface="Arial" charset="0"/>
                <a:cs typeface="Arial" charset="0"/>
              </a:defRPr>
            </a:lvl8pPr>
            <a:lvl9pPr fontAlgn="base">
              <a:spcBef>
                <a:spcPct val="0"/>
              </a:spcBef>
              <a:spcAft>
                <a:spcPct val="0"/>
              </a:spcAft>
              <a:defRPr>
                <a:solidFill>
                  <a:schemeClr val="tx1"/>
                </a:solidFill>
                <a:latin typeface="Arial" charset="0"/>
                <a:ea typeface="Arial" charset="0"/>
                <a:cs typeface="Arial" charset="0"/>
              </a:defRPr>
            </a:lvl9pPr>
          </a:lstStyle>
          <a:p>
            <a:pPr>
              <a:buClr>
                <a:srgbClr val="008000"/>
              </a:buClr>
              <a:buFont typeface="Wingdings" charset="0"/>
              <a:buChar char="§"/>
              <a:defRPr/>
            </a:pPr>
            <a:r>
              <a:rPr lang="en-US" sz="1600" b="1">
                <a:solidFill>
                  <a:srgbClr val="000000"/>
                </a:solidFill>
              </a:rPr>
              <a:t>Benefits wildlife such as birds and bats</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7747000" y="6584950"/>
            <a:ext cx="1397000" cy="268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cs typeface="Arial" charset="0"/>
              </a:rPr>
              <a:t>Fig. 12-36, p. 312</a:t>
            </a:r>
          </a:p>
        </p:txBody>
      </p:sp>
      <p:pic>
        <p:nvPicPr>
          <p:cNvPr id="5" name="Picture 1" descr="12p312_f36.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5925" y="565150"/>
            <a:ext cx="8312150" cy="5707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Content Placeholder 2"/>
          <p:cNvSpPr>
            <a:spLocks noGrp="1"/>
          </p:cNvSpPr>
          <p:nvPr>
            <p:ph idx="1"/>
          </p:nvPr>
        </p:nvSpPr>
        <p:spPr/>
        <p:txBody>
          <a:bodyPr/>
          <a:lstStyle/>
          <a:p>
            <a:r>
              <a:rPr lang="en-US" dirty="0"/>
              <a:t>About 1 billion people have health problems because they do not get enough to eat and 1.6 billion people face health problems from eating too much</a:t>
            </a:r>
          </a:p>
          <a:p>
            <a:r>
              <a:rPr lang="en-US" dirty="0"/>
              <a:t>Modern industrialized agriculture has a greater harmful impact on the environment than any other human activity</a:t>
            </a:r>
          </a:p>
        </p:txBody>
      </p:sp>
      <p:sp>
        <p:nvSpPr>
          <p:cNvPr id="109570" name="Title 1"/>
          <p:cNvSpPr>
            <a:spLocks noGrp="1"/>
          </p:cNvSpPr>
          <p:nvPr>
            <p:ph type="title"/>
          </p:nvPr>
        </p:nvSpPr>
        <p:spPr/>
        <p:txBody>
          <a:bodyPr/>
          <a:lstStyle/>
          <a:p>
            <a:r>
              <a:rPr lang="en-US" dirty="0"/>
              <a:t>Three Big Ideas</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Content Placeholder 2"/>
          <p:cNvSpPr>
            <a:spLocks noGrp="1"/>
          </p:cNvSpPr>
          <p:nvPr>
            <p:ph idx="1"/>
          </p:nvPr>
        </p:nvSpPr>
        <p:spPr/>
        <p:txBody>
          <a:bodyPr/>
          <a:lstStyle/>
          <a:p>
            <a:r>
              <a:rPr lang="en-US" dirty="0"/>
              <a:t>We should switch to more sustainable forms of food production </a:t>
            </a:r>
          </a:p>
          <a:p>
            <a:pPr lvl="1"/>
            <a:r>
              <a:rPr lang="en-US" dirty="0"/>
              <a:t>Greatly reduce harmful environmental impacts of industrialized food production systems </a:t>
            </a:r>
          </a:p>
          <a:p>
            <a:pPr lvl="1"/>
            <a:r>
              <a:rPr lang="en-US" dirty="0"/>
              <a:t>Will likely increase food security</a:t>
            </a:r>
          </a:p>
        </p:txBody>
      </p:sp>
      <p:sp>
        <p:nvSpPr>
          <p:cNvPr id="110594" name="Title 1"/>
          <p:cNvSpPr>
            <a:spLocks noGrp="1"/>
          </p:cNvSpPr>
          <p:nvPr>
            <p:ph type="title"/>
          </p:nvPr>
        </p:nvSpPr>
        <p:spPr/>
        <p:txBody>
          <a:bodyPr/>
          <a:lstStyle/>
          <a:p>
            <a:r>
              <a:rPr lang="en-US" dirty="0"/>
              <a:t>Three Big Ideas (cont’d.)</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Urban farm – providing food to people in a food desert</a:t>
            </a:r>
          </a:p>
          <a:p>
            <a:r>
              <a:rPr lang="en-US" dirty="0"/>
              <a:t>Rely more on solar energy</a:t>
            </a:r>
          </a:p>
          <a:p>
            <a:r>
              <a:rPr lang="en-US" dirty="0"/>
              <a:t>Topsoil conservation</a:t>
            </a:r>
          </a:p>
          <a:p>
            <a:r>
              <a:rPr lang="en-US" dirty="0"/>
              <a:t>Organic pest control</a:t>
            </a:r>
          </a:p>
        </p:txBody>
      </p:sp>
      <p:sp>
        <p:nvSpPr>
          <p:cNvPr id="2" name="Title 1"/>
          <p:cNvSpPr>
            <a:spLocks noGrp="1"/>
          </p:cNvSpPr>
          <p:nvPr>
            <p:ph type="title"/>
          </p:nvPr>
        </p:nvSpPr>
        <p:spPr/>
        <p:txBody>
          <a:bodyPr>
            <a:normAutofit/>
          </a:bodyPr>
          <a:lstStyle/>
          <a:p>
            <a:r>
              <a:rPr lang="en-US" dirty="0"/>
              <a:t>Tying It All Together: Growing Power and Sustainability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p:txBody>
          <a:bodyPr/>
          <a:lstStyle/>
          <a:p>
            <a:r>
              <a:rPr lang="en-US" dirty="0"/>
              <a:t>Overnutrition</a:t>
            </a:r>
          </a:p>
          <a:p>
            <a:pPr lvl="1"/>
            <a:r>
              <a:rPr lang="en-US" dirty="0"/>
              <a:t>Excess body fat from too many calories and not enough exercise</a:t>
            </a:r>
          </a:p>
          <a:p>
            <a:r>
              <a:rPr lang="en-US" dirty="0"/>
              <a:t>Similar health problems to those who are underfed</a:t>
            </a:r>
          </a:p>
          <a:p>
            <a:pPr lvl="1"/>
            <a:r>
              <a:rPr lang="en-US" dirty="0"/>
              <a:t>Lower life expectancy </a:t>
            </a:r>
          </a:p>
          <a:p>
            <a:pPr lvl="1"/>
            <a:r>
              <a:rPr lang="en-US" dirty="0"/>
              <a:t>Greater susceptibility to disease and illness</a:t>
            </a:r>
          </a:p>
          <a:p>
            <a:pPr lvl="1"/>
            <a:r>
              <a:rPr lang="en-US" dirty="0"/>
              <a:t>Lower productivity and life quality</a:t>
            </a:r>
          </a:p>
          <a:p>
            <a:endParaRPr lang="en-US" dirty="0"/>
          </a:p>
          <a:p>
            <a:endParaRPr lang="en-US" dirty="0"/>
          </a:p>
        </p:txBody>
      </p:sp>
      <p:sp>
        <p:nvSpPr>
          <p:cNvPr id="15362" name="Rectangle 2"/>
          <p:cNvSpPr>
            <a:spLocks noGrp="1" noChangeArrowheads="1"/>
          </p:cNvSpPr>
          <p:nvPr>
            <p:ph type="title"/>
          </p:nvPr>
        </p:nvSpPr>
        <p:spPr/>
        <p:txBody>
          <a:bodyPr>
            <a:normAutofit/>
          </a:bodyPr>
          <a:lstStyle/>
          <a:p>
            <a:r>
              <a:rPr lang="en-US" dirty="0"/>
              <a:t>Many People Have Health Problems from Eating Too Much</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PTVERSION" val="XP"/>
  <p:tag name="ISGAMESHOW" val="False"/>
</p:tagLst>
</file>

<file path=ppt/theme/theme1.xml><?xml version="1.0" encoding="utf-8"?>
<a:theme xmlns:a="http://schemas.openxmlformats.org/drawingml/2006/main" name="2_Office Them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5728</TotalTime>
  <Words>4108</Words>
  <Application>Microsoft Macintosh PowerPoint</Application>
  <PresentationFormat>On-screen Show (4:3)</PresentationFormat>
  <Paragraphs>680</Paragraphs>
  <Slides>87</Slides>
  <Notes>76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87</vt:i4>
      </vt:variant>
    </vt:vector>
  </HeadingPairs>
  <TitlesOfParts>
    <vt:vector size="96" baseType="lpstr">
      <vt:lpstr>ＭＳ Ｐゴシック</vt:lpstr>
      <vt:lpstr>Arial</vt:lpstr>
      <vt:lpstr>Calibri</vt:lpstr>
      <vt:lpstr>Frutiger LT Std 45 Light</vt:lpstr>
      <vt:lpstr>FrutigerLTStd-Light</vt:lpstr>
      <vt:lpstr>Lucida Grande</vt:lpstr>
      <vt:lpstr>Vrinda</vt:lpstr>
      <vt:lpstr>Wingdings</vt:lpstr>
      <vt:lpstr>2_Office Theme</vt:lpstr>
      <vt:lpstr>12</vt:lpstr>
      <vt:lpstr>Core Case Study: Growing Power – An Urban Food Oasis</vt:lpstr>
      <vt:lpstr>PowerPoint Presentation</vt:lpstr>
      <vt:lpstr>12-1 What Is Food Security and Why Is It Difficult to Attain? </vt:lpstr>
      <vt:lpstr>Poverty Is the Root Cause of Food Insecurity</vt:lpstr>
      <vt:lpstr>Many People Suffer from Chronic Hunger and Malnutrition</vt:lpstr>
      <vt:lpstr>Many People Suffer from Chronic Hunger and Malnutrition (cont’d.)</vt:lpstr>
      <vt:lpstr>Many People Do No Get Enough Vitamins and Minerals</vt:lpstr>
      <vt:lpstr>Many People Have Health Problems from Eating Too Much</vt:lpstr>
      <vt:lpstr>12-2 How Is Food Produced? </vt:lpstr>
      <vt:lpstr>Food Production Has Increased Dramatically</vt:lpstr>
      <vt:lpstr>Industrialized Crop Production Relies on High-Input Monocultures</vt:lpstr>
      <vt:lpstr>PowerPoint Presentation</vt:lpstr>
      <vt:lpstr>PowerPoint Presentation</vt:lpstr>
      <vt:lpstr>Traditional Agriculture Often Relies on Low-Input Polycultures</vt:lpstr>
      <vt:lpstr>Traditional Agriculture Often Relies on Low-Input Polycultures (cont’d.)</vt:lpstr>
      <vt:lpstr>Organic Agriculture Is on the Rise</vt:lpstr>
      <vt:lpstr>PowerPoint Presentation</vt:lpstr>
      <vt:lpstr>PowerPoint Presentation</vt:lpstr>
      <vt:lpstr>A Closer Look at Industrialized Crop Production</vt:lpstr>
      <vt:lpstr>PowerPoint Presentation</vt:lpstr>
      <vt:lpstr>PowerPoint Presentation</vt:lpstr>
      <vt:lpstr>Case Study: Industrialized Food Production in the United States</vt:lpstr>
      <vt:lpstr>Crossbreeding/Genetic Engineering Produce New Varieties of Crops/Livestock</vt:lpstr>
      <vt:lpstr>Meat Production Has Grown Steadily</vt:lpstr>
      <vt:lpstr>PowerPoint Presentation</vt:lpstr>
      <vt:lpstr>PowerPoint Presentation</vt:lpstr>
      <vt:lpstr>Fish and Shellfish Production Have Increased Dramatically</vt:lpstr>
      <vt:lpstr>Fish and Shellfish Production Have Increased Dramatically (cont’d.)</vt:lpstr>
      <vt:lpstr>PowerPoint Presentation</vt:lpstr>
      <vt:lpstr>Industrialized Food Production Requires Huge Inputs of Energy</vt:lpstr>
      <vt:lpstr>12-3  What Environmental Problems Arise from Food Production? </vt:lpstr>
      <vt:lpstr>Producing Food Has Major Environmental Impacts</vt:lpstr>
      <vt:lpstr>PowerPoint Presentation</vt:lpstr>
      <vt:lpstr>Topsoil Erosion Is a Serious Problem in Parts of the World</vt:lpstr>
      <vt:lpstr>PowerPoint Presentation</vt:lpstr>
      <vt:lpstr>PowerPoint Presentation</vt:lpstr>
      <vt:lpstr>Drought and Human Activities Are Degrading Drylands</vt:lpstr>
      <vt:lpstr>Excessive Irrigation Has Serious Consequences</vt:lpstr>
      <vt:lpstr>PowerPoint Presentation</vt:lpstr>
      <vt:lpstr>Agriculture Contributes to Air Pollution and Climate Change</vt:lpstr>
      <vt:lpstr>Food and Biofuel Production Systems Have Caused Major Losses of Biodiversity</vt:lpstr>
      <vt:lpstr>There Is Controversy over Genetically Engineered Foods</vt:lpstr>
      <vt:lpstr>PowerPoint Presentation</vt:lpstr>
      <vt:lpstr>There Are Limits to the Expansion of the Green Revolutions</vt:lpstr>
      <vt:lpstr>Industrialized Meat Production Has Harmful Environmental Consequences</vt:lpstr>
      <vt:lpstr>PowerPoint Presentation</vt:lpstr>
      <vt:lpstr>Aquaculture Can Harm Aquatic Ecosystems</vt:lpstr>
      <vt:lpstr>PowerPoint Presentation</vt:lpstr>
      <vt:lpstr>12-4 How Can We Protect Crops from Pests More Sustainably? </vt:lpstr>
      <vt:lpstr>Nature Controls the Populations of  Most Pests</vt:lpstr>
      <vt:lpstr>We Use Pesticides to Help Control Pest Populations</vt:lpstr>
      <vt:lpstr>We Use Pesticides to Help Control Pest Populations (cont’d.)</vt:lpstr>
      <vt:lpstr>Synthetic Pesticides Have Several Advantages</vt:lpstr>
      <vt:lpstr>Synthetic Pesticides Have Several Drawbacks</vt:lpstr>
      <vt:lpstr>PowerPoint Presentation</vt:lpstr>
      <vt:lpstr>PowerPoint Presentation</vt:lpstr>
      <vt:lpstr>Case Study: Ecological Surprises: The Law of Unintended Consequences</vt:lpstr>
      <vt:lpstr>Pesticide Use Has Not Reduced U.S. Crop Losses to Pests</vt:lpstr>
      <vt:lpstr>Laws/Treaties Can Help to Protect Us from the Harmful Effects of Pesticides</vt:lpstr>
      <vt:lpstr>There Are Alternatives to Synthetic Pesticides</vt:lpstr>
      <vt:lpstr>There Are Alternatives to Synthetic Pesticides (cont’d.)</vt:lpstr>
      <vt:lpstr>Solutions: An Example of Genetic Engineering to Reduce Pest Damage</vt:lpstr>
      <vt:lpstr>IPM Is a Component of More Sustainable Agriculture</vt:lpstr>
      <vt:lpstr>12-5 How Can We Improve Food Security? </vt:lpstr>
      <vt:lpstr>Use Government Policies to Improve Food Production and Security</vt:lpstr>
      <vt:lpstr>Other Government/Private Programs Are Increasing Food Security</vt:lpstr>
      <vt:lpstr>We Can Grow and Buy More Food Locally and Cut Food Waste</vt:lpstr>
      <vt:lpstr>PowerPoint Presentation</vt:lpstr>
      <vt:lpstr>12-6 How Can We Produce Food More Sustainably? </vt:lpstr>
      <vt:lpstr>Many Farmers Are Reducing Soil Erosion</vt:lpstr>
      <vt:lpstr>PowerPoint Presentation</vt:lpstr>
      <vt:lpstr>We Can Restore Soil Fertility</vt:lpstr>
      <vt:lpstr>We Can Reduce Soil Salinization and Desertification</vt:lpstr>
      <vt:lpstr>PowerPoint Presentation</vt:lpstr>
      <vt:lpstr>Some Producers Practice More Sustainable Aquaculture</vt:lpstr>
      <vt:lpstr>PowerPoint Presentation</vt:lpstr>
      <vt:lpstr>We Can Produce Meat and Dairy Products More Efficiently</vt:lpstr>
      <vt:lpstr>PowerPoint Presentation</vt:lpstr>
      <vt:lpstr>We Can Shift to More Sustainable Food Production</vt:lpstr>
      <vt:lpstr>We Can Shift to More Sustainable Food Production (cont’d.)</vt:lpstr>
      <vt:lpstr>PowerPoint Presentation</vt:lpstr>
      <vt:lpstr>PowerPoint Presentation</vt:lpstr>
      <vt:lpstr>PowerPoint Presentation</vt:lpstr>
      <vt:lpstr>Three Big Ideas</vt:lpstr>
      <vt:lpstr>Three Big Ideas (cont’d.)</vt:lpstr>
      <vt:lpstr>Tying It All Together: Growing Power and Sustainability</vt:lpstr>
    </vt:vector>
  </TitlesOfParts>
  <Company>LMP Media</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you</dc:creator>
  <cp:lastModifiedBy>Candace R. Koop</cp:lastModifiedBy>
  <cp:revision>420</cp:revision>
  <dcterms:created xsi:type="dcterms:W3CDTF">2013-09-24T20:04:14Z</dcterms:created>
  <dcterms:modified xsi:type="dcterms:W3CDTF">2019-01-23T18:10:23Z</dcterms:modified>
</cp:coreProperties>
</file>